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86" r:id="rId2"/>
    <p:sldId id="279" r:id="rId3"/>
    <p:sldId id="284" r:id="rId4"/>
    <p:sldId id="259" r:id="rId5"/>
    <p:sldId id="313" r:id="rId6"/>
    <p:sldId id="314" r:id="rId7"/>
    <p:sldId id="315" r:id="rId8"/>
    <p:sldId id="316" r:id="rId9"/>
    <p:sldId id="317" r:id="rId10"/>
    <p:sldId id="292" r:id="rId11"/>
    <p:sldId id="297" r:id="rId12"/>
    <p:sldId id="294" r:id="rId13"/>
    <p:sldId id="295" r:id="rId14"/>
    <p:sldId id="296" r:id="rId15"/>
    <p:sldId id="293" r:id="rId16"/>
    <p:sldId id="298" r:id="rId17"/>
    <p:sldId id="299" r:id="rId18"/>
    <p:sldId id="300" r:id="rId19"/>
    <p:sldId id="318" r:id="rId20"/>
    <p:sldId id="319" r:id="rId21"/>
    <p:sldId id="289" r:id="rId22"/>
    <p:sldId id="307" r:id="rId23"/>
    <p:sldId id="309" r:id="rId24"/>
    <p:sldId id="310" r:id="rId25"/>
    <p:sldId id="291" r:id="rId26"/>
    <p:sldId id="311" r:id="rId27"/>
    <p:sldId id="288" r:id="rId28"/>
    <p:sldId id="303" r:id="rId29"/>
    <p:sldId id="304" r:id="rId30"/>
    <p:sldId id="305" r:id="rId31"/>
    <p:sldId id="287" r:id="rId32"/>
    <p:sldId id="312" r:id="rId33"/>
    <p:sldId id="301" r:id="rId34"/>
    <p:sldId id="285" r:id="rId35"/>
  </p:sldIdLst>
  <p:sldSz cx="12192000" cy="6858000"/>
  <p:notesSz cx="6858000" cy="9144000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5798"/>
    <a:srgbClr val="159857"/>
    <a:srgbClr val="45A147"/>
    <a:srgbClr val="283C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67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38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A3090-CE10-44E5-8E3E-16FCA37F7E83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EE4EF-81E7-4427-995F-AB0B97F614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826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9828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4395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418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9944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996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4907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352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378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337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6365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786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4088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28024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373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0487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2564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10545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8700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1821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4066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2946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577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310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92616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7862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2511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28024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294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270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31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270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373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870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EE4EF-81E7-4427-995F-AB0B97F6148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406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5507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554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148444" y="1837270"/>
            <a:ext cx="1547018" cy="1547900"/>
          </a:xfrm>
          <a:custGeom>
            <a:avLst/>
            <a:gdLst>
              <a:gd name="connsiteX0" fmla="*/ 773509 w 1547018"/>
              <a:gd name="connsiteY0" fmla="*/ 0 h 1547900"/>
              <a:gd name="connsiteX1" fmla="*/ 1547018 w 1547018"/>
              <a:gd name="connsiteY1" fmla="*/ 773950 h 1547900"/>
              <a:gd name="connsiteX2" fmla="*/ 773509 w 1547018"/>
              <a:gd name="connsiteY2" fmla="*/ 1547900 h 1547900"/>
              <a:gd name="connsiteX3" fmla="*/ 0 w 1547018"/>
              <a:gd name="connsiteY3" fmla="*/ 773950 h 1547900"/>
              <a:gd name="connsiteX4" fmla="*/ 773509 w 1547018"/>
              <a:gd name="connsiteY4" fmla="*/ 0 h 154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018" h="1547900">
                <a:moveTo>
                  <a:pt x="773509" y="0"/>
                </a:moveTo>
                <a:cubicBezTo>
                  <a:pt x="1200706" y="0"/>
                  <a:pt x="1547018" y="346509"/>
                  <a:pt x="1547018" y="773950"/>
                </a:cubicBezTo>
                <a:cubicBezTo>
                  <a:pt x="1547018" y="1201391"/>
                  <a:pt x="1200706" y="1547900"/>
                  <a:pt x="773509" y="1547900"/>
                </a:cubicBezTo>
                <a:cubicBezTo>
                  <a:pt x="346312" y="1547900"/>
                  <a:pt x="0" y="1201391"/>
                  <a:pt x="0" y="773950"/>
                </a:cubicBezTo>
                <a:cubicBezTo>
                  <a:pt x="0" y="346509"/>
                  <a:pt x="346312" y="0"/>
                  <a:pt x="7735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1148444" y="4166812"/>
            <a:ext cx="1547018" cy="1547900"/>
          </a:xfrm>
          <a:custGeom>
            <a:avLst/>
            <a:gdLst>
              <a:gd name="connsiteX0" fmla="*/ 773509 w 1547018"/>
              <a:gd name="connsiteY0" fmla="*/ 0 h 1547900"/>
              <a:gd name="connsiteX1" fmla="*/ 1547018 w 1547018"/>
              <a:gd name="connsiteY1" fmla="*/ 773950 h 1547900"/>
              <a:gd name="connsiteX2" fmla="*/ 773509 w 1547018"/>
              <a:gd name="connsiteY2" fmla="*/ 1547900 h 1547900"/>
              <a:gd name="connsiteX3" fmla="*/ 0 w 1547018"/>
              <a:gd name="connsiteY3" fmla="*/ 773950 h 1547900"/>
              <a:gd name="connsiteX4" fmla="*/ 773509 w 1547018"/>
              <a:gd name="connsiteY4" fmla="*/ 0 h 154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018" h="1547900">
                <a:moveTo>
                  <a:pt x="773509" y="0"/>
                </a:moveTo>
                <a:cubicBezTo>
                  <a:pt x="1200706" y="0"/>
                  <a:pt x="1547018" y="346509"/>
                  <a:pt x="1547018" y="773950"/>
                </a:cubicBezTo>
                <a:cubicBezTo>
                  <a:pt x="1547018" y="1201391"/>
                  <a:pt x="1200706" y="1547900"/>
                  <a:pt x="773509" y="1547900"/>
                </a:cubicBezTo>
                <a:cubicBezTo>
                  <a:pt x="346312" y="1547900"/>
                  <a:pt x="0" y="1201391"/>
                  <a:pt x="0" y="773950"/>
                </a:cubicBezTo>
                <a:cubicBezTo>
                  <a:pt x="0" y="346509"/>
                  <a:pt x="346312" y="0"/>
                  <a:pt x="7735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2"/>
          </p:nvPr>
        </p:nvSpPr>
        <p:spPr>
          <a:xfrm>
            <a:off x="6359073" y="1837270"/>
            <a:ext cx="1547018" cy="1547900"/>
          </a:xfrm>
          <a:custGeom>
            <a:avLst/>
            <a:gdLst>
              <a:gd name="connsiteX0" fmla="*/ 773509 w 1547018"/>
              <a:gd name="connsiteY0" fmla="*/ 0 h 1547900"/>
              <a:gd name="connsiteX1" fmla="*/ 1547018 w 1547018"/>
              <a:gd name="connsiteY1" fmla="*/ 773950 h 1547900"/>
              <a:gd name="connsiteX2" fmla="*/ 773509 w 1547018"/>
              <a:gd name="connsiteY2" fmla="*/ 1547900 h 1547900"/>
              <a:gd name="connsiteX3" fmla="*/ 0 w 1547018"/>
              <a:gd name="connsiteY3" fmla="*/ 773950 h 1547900"/>
              <a:gd name="connsiteX4" fmla="*/ 773509 w 1547018"/>
              <a:gd name="connsiteY4" fmla="*/ 0 h 154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018" h="1547900">
                <a:moveTo>
                  <a:pt x="773509" y="0"/>
                </a:moveTo>
                <a:cubicBezTo>
                  <a:pt x="1200706" y="0"/>
                  <a:pt x="1547018" y="346509"/>
                  <a:pt x="1547018" y="773950"/>
                </a:cubicBezTo>
                <a:cubicBezTo>
                  <a:pt x="1547018" y="1201391"/>
                  <a:pt x="1200706" y="1547900"/>
                  <a:pt x="773509" y="1547900"/>
                </a:cubicBezTo>
                <a:cubicBezTo>
                  <a:pt x="346312" y="1547900"/>
                  <a:pt x="0" y="1201391"/>
                  <a:pt x="0" y="773950"/>
                </a:cubicBezTo>
                <a:cubicBezTo>
                  <a:pt x="0" y="346509"/>
                  <a:pt x="346312" y="0"/>
                  <a:pt x="7735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359073" y="4166812"/>
            <a:ext cx="1547018" cy="1547900"/>
          </a:xfrm>
          <a:custGeom>
            <a:avLst/>
            <a:gdLst>
              <a:gd name="connsiteX0" fmla="*/ 773509 w 1547018"/>
              <a:gd name="connsiteY0" fmla="*/ 0 h 1547900"/>
              <a:gd name="connsiteX1" fmla="*/ 1547018 w 1547018"/>
              <a:gd name="connsiteY1" fmla="*/ 773950 h 1547900"/>
              <a:gd name="connsiteX2" fmla="*/ 773509 w 1547018"/>
              <a:gd name="connsiteY2" fmla="*/ 1547900 h 1547900"/>
              <a:gd name="connsiteX3" fmla="*/ 0 w 1547018"/>
              <a:gd name="connsiteY3" fmla="*/ 773950 h 1547900"/>
              <a:gd name="connsiteX4" fmla="*/ 773509 w 1547018"/>
              <a:gd name="connsiteY4" fmla="*/ 0 h 154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018" h="1547900">
                <a:moveTo>
                  <a:pt x="773509" y="0"/>
                </a:moveTo>
                <a:cubicBezTo>
                  <a:pt x="1200706" y="0"/>
                  <a:pt x="1547018" y="346509"/>
                  <a:pt x="1547018" y="773950"/>
                </a:cubicBezTo>
                <a:cubicBezTo>
                  <a:pt x="1547018" y="1201391"/>
                  <a:pt x="1200706" y="1547900"/>
                  <a:pt x="773509" y="1547900"/>
                </a:cubicBezTo>
                <a:cubicBezTo>
                  <a:pt x="346312" y="1547900"/>
                  <a:pt x="0" y="1201391"/>
                  <a:pt x="0" y="773950"/>
                </a:cubicBezTo>
                <a:cubicBezTo>
                  <a:pt x="0" y="346509"/>
                  <a:pt x="346312" y="0"/>
                  <a:pt x="77350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170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874714" y="1765525"/>
            <a:ext cx="5105259" cy="1892740"/>
          </a:xfrm>
          <a:custGeom>
            <a:avLst/>
            <a:gdLst>
              <a:gd name="connsiteX0" fmla="*/ 0 w 5105259"/>
              <a:gd name="connsiteY0" fmla="*/ 0 h 1892740"/>
              <a:gd name="connsiteX1" fmla="*/ 5105259 w 5105259"/>
              <a:gd name="connsiteY1" fmla="*/ 0 h 1892740"/>
              <a:gd name="connsiteX2" fmla="*/ 5105259 w 5105259"/>
              <a:gd name="connsiteY2" fmla="*/ 1892740 h 1892740"/>
              <a:gd name="connsiteX3" fmla="*/ 0 w 5105259"/>
              <a:gd name="connsiteY3" fmla="*/ 1892740 h 1892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259" h="1892740">
                <a:moveTo>
                  <a:pt x="0" y="0"/>
                </a:moveTo>
                <a:lnTo>
                  <a:pt x="5105259" y="0"/>
                </a:lnTo>
                <a:lnTo>
                  <a:pt x="5105259" y="1892740"/>
                </a:lnTo>
                <a:lnTo>
                  <a:pt x="0" y="18927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874714" y="3869661"/>
            <a:ext cx="5105259" cy="1892740"/>
          </a:xfrm>
          <a:custGeom>
            <a:avLst/>
            <a:gdLst>
              <a:gd name="connsiteX0" fmla="*/ 0 w 5105259"/>
              <a:gd name="connsiteY0" fmla="*/ 0 h 1892740"/>
              <a:gd name="connsiteX1" fmla="*/ 5105259 w 5105259"/>
              <a:gd name="connsiteY1" fmla="*/ 0 h 1892740"/>
              <a:gd name="connsiteX2" fmla="*/ 5105259 w 5105259"/>
              <a:gd name="connsiteY2" fmla="*/ 1892740 h 1892740"/>
              <a:gd name="connsiteX3" fmla="*/ 0 w 5105259"/>
              <a:gd name="connsiteY3" fmla="*/ 1892740 h 1892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259" h="1892740">
                <a:moveTo>
                  <a:pt x="0" y="0"/>
                </a:moveTo>
                <a:lnTo>
                  <a:pt x="5105259" y="0"/>
                </a:lnTo>
                <a:lnTo>
                  <a:pt x="5105259" y="1892740"/>
                </a:lnTo>
                <a:lnTo>
                  <a:pt x="0" y="18927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2"/>
          </p:nvPr>
        </p:nvSpPr>
        <p:spPr>
          <a:xfrm>
            <a:off x="6212030" y="1765525"/>
            <a:ext cx="5105259" cy="1892740"/>
          </a:xfrm>
          <a:custGeom>
            <a:avLst/>
            <a:gdLst>
              <a:gd name="connsiteX0" fmla="*/ 0 w 5105259"/>
              <a:gd name="connsiteY0" fmla="*/ 0 h 1892740"/>
              <a:gd name="connsiteX1" fmla="*/ 5105259 w 5105259"/>
              <a:gd name="connsiteY1" fmla="*/ 0 h 1892740"/>
              <a:gd name="connsiteX2" fmla="*/ 5105259 w 5105259"/>
              <a:gd name="connsiteY2" fmla="*/ 1892740 h 1892740"/>
              <a:gd name="connsiteX3" fmla="*/ 0 w 5105259"/>
              <a:gd name="connsiteY3" fmla="*/ 1892740 h 1892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259" h="1892740">
                <a:moveTo>
                  <a:pt x="0" y="0"/>
                </a:moveTo>
                <a:lnTo>
                  <a:pt x="5105259" y="0"/>
                </a:lnTo>
                <a:lnTo>
                  <a:pt x="5105259" y="1892740"/>
                </a:lnTo>
                <a:lnTo>
                  <a:pt x="0" y="18927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212030" y="3869661"/>
            <a:ext cx="5105259" cy="1892740"/>
          </a:xfrm>
          <a:custGeom>
            <a:avLst/>
            <a:gdLst>
              <a:gd name="connsiteX0" fmla="*/ 0 w 5105259"/>
              <a:gd name="connsiteY0" fmla="*/ 0 h 1892740"/>
              <a:gd name="connsiteX1" fmla="*/ 5105259 w 5105259"/>
              <a:gd name="connsiteY1" fmla="*/ 0 h 1892740"/>
              <a:gd name="connsiteX2" fmla="*/ 5105259 w 5105259"/>
              <a:gd name="connsiteY2" fmla="*/ 1892740 h 1892740"/>
              <a:gd name="connsiteX3" fmla="*/ 0 w 5105259"/>
              <a:gd name="connsiteY3" fmla="*/ 1892740 h 1892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259" h="1892740">
                <a:moveTo>
                  <a:pt x="0" y="0"/>
                </a:moveTo>
                <a:lnTo>
                  <a:pt x="5105259" y="0"/>
                </a:lnTo>
                <a:lnTo>
                  <a:pt x="5105259" y="1892740"/>
                </a:lnTo>
                <a:lnTo>
                  <a:pt x="0" y="18927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642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1838299" y="2553258"/>
            <a:ext cx="2466516" cy="2466508"/>
          </a:xfrm>
          <a:custGeom>
            <a:avLst/>
            <a:gdLst>
              <a:gd name="connsiteX0" fmla="*/ 1233258 w 2466516"/>
              <a:gd name="connsiteY0" fmla="*/ 0 h 2466508"/>
              <a:gd name="connsiteX1" fmla="*/ 2466516 w 2466516"/>
              <a:gd name="connsiteY1" fmla="*/ 1233254 h 2466508"/>
              <a:gd name="connsiteX2" fmla="*/ 1233258 w 2466516"/>
              <a:gd name="connsiteY2" fmla="*/ 2466508 h 2466508"/>
              <a:gd name="connsiteX3" fmla="*/ 0 w 2466516"/>
              <a:gd name="connsiteY3" fmla="*/ 1233254 h 2466508"/>
              <a:gd name="connsiteX4" fmla="*/ 1233258 w 2466516"/>
              <a:gd name="connsiteY4" fmla="*/ 0 h 2466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6516" h="2466508">
                <a:moveTo>
                  <a:pt x="1233258" y="0"/>
                </a:moveTo>
                <a:cubicBezTo>
                  <a:pt x="1914368" y="0"/>
                  <a:pt x="2466516" y="552147"/>
                  <a:pt x="2466516" y="1233254"/>
                </a:cubicBezTo>
                <a:cubicBezTo>
                  <a:pt x="2466516" y="1914361"/>
                  <a:pt x="1914368" y="2466508"/>
                  <a:pt x="1233258" y="2466508"/>
                </a:cubicBezTo>
                <a:cubicBezTo>
                  <a:pt x="552148" y="2466508"/>
                  <a:pt x="0" y="1914361"/>
                  <a:pt x="0" y="1233254"/>
                </a:cubicBezTo>
                <a:cubicBezTo>
                  <a:pt x="0" y="552147"/>
                  <a:pt x="552148" y="0"/>
                  <a:pt x="12332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29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540122" y="2138763"/>
            <a:ext cx="2128676" cy="2128676"/>
          </a:xfrm>
          <a:custGeom>
            <a:avLst/>
            <a:gdLst>
              <a:gd name="connsiteX0" fmla="*/ 1064506 w 2128676"/>
              <a:gd name="connsiteY0" fmla="*/ 0 h 2128676"/>
              <a:gd name="connsiteX1" fmla="*/ 1261062 w 2128676"/>
              <a:gd name="connsiteY1" fmla="*/ 81417 h 2128676"/>
              <a:gd name="connsiteX2" fmla="*/ 2047260 w 2128676"/>
              <a:gd name="connsiteY2" fmla="*/ 867615 h 2128676"/>
              <a:gd name="connsiteX3" fmla="*/ 2047260 w 2128676"/>
              <a:gd name="connsiteY3" fmla="*/ 1260726 h 2128676"/>
              <a:gd name="connsiteX4" fmla="*/ 1260726 w 2128676"/>
              <a:gd name="connsiteY4" fmla="*/ 2047260 h 2128676"/>
              <a:gd name="connsiteX5" fmla="*/ 867615 w 2128676"/>
              <a:gd name="connsiteY5" fmla="*/ 2047260 h 2128676"/>
              <a:gd name="connsiteX6" fmla="*/ 81417 w 2128676"/>
              <a:gd name="connsiteY6" fmla="*/ 1261062 h 2128676"/>
              <a:gd name="connsiteX7" fmla="*/ 81417 w 2128676"/>
              <a:gd name="connsiteY7" fmla="*/ 867950 h 2128676"/>
              <a:gd name="connsiteX8" fmla="*/ 867950 w 2128676"/>
              <a:gd name="connsiteY8" fmla="*/ 81417 h 2128676"/>
              <a:gd name="connsiteX9" fmla="*/ 1064506 w 2128676"/>
              <a:gd name="connsiteY9" fmla="*/ 0 h 21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8676" h="2128676">
                <a:moveTo>
                  <a:pt x="1064506" y="0"/>
                </a:moveTo>
                <a:cubicBezTo>
                  <a:pt x="1135645" y="0"/>
                  <a:pt x="1206784" y="27139"/>
                  <a:pt x="1261062" y="81417"/>
                </a:cubicBezTo>
                <a:lnTo>
                  <a:pt x="2047260" y="867615"/>
                </a:lnTo>
                <a:cubicBezTo>
                  <a:pt x="2155815" y="976170"/>
                  <a:pt x="2155815" y="1152171"/>
                  <a:pt x="2047260" y="1260726"/>
                </a:cubicBezTo>
                <a:lnTo>
                  <a:pt x="1260726" y="2047260"/>
                </a:lnTo>
                <a:cubicBezTo>
                  <a:pt x="1152171" y="2155815"/>
                  <a:pt x="976170" y="2155815"/>
                  <a:pt x="867615" y="2047260"/>
                </a:cubicBezTo>
                <a:lnTo>
                  <a:pt x="81417" y="1261062"/>
                </a:lnTo>
                <a:cubicBezTo>
                  <a:pt x="-27138" y="1152507"/>
                  <a:pt x="-27138" y="976505"/>
                  <a:pt x="81417" y="867950"/>
                </a:cubicBezTo>
                <a:lnTo>
                  <a:pt x="867950" y="81417"/>
                </a:lnTo>
                <a:cubicBezTo>
                  <a:pt x="922227" y="27139"/>
                  <a:pt x="993367" y="0"/>
                  <a:pt x="106450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867815" y="2138763"/>
            <a:ext cx="2128676" cy="2128676"/>
          </a:xfrm>
          <a:custGeom>
            <a:avLst/>
            <a:gdLst>
              <a:gd name="connsiteX0" fmla="*/ 1064506 w 2128676"/>
              <a:gd name="connsiteY0" fmla="*/ 0 h 2128676"/>
              <a:gd name="connsiteX1" fmla="*/ 1261062 w 2128676"/>
              <a:gd name="connsiteY1" fmla="*/ 81417 h 2128676"/>
              <a:gd name="connsiteX2" fmla="*/ 2047260 w 2128676"/>
              <a:gd name="connsiteY2" fmla="*/ 867615 h 2128676"/>
              <a:gd name="connsiteX3" fmla="*/ 2047260 w 2128676"/>
              <a:gd name="connsiteY3" fmla="*/ 1260726 h 2128676"/>
              <a:gd name="connsiteX4" fmla="*/ 1260727 w 2128676"/>
              <a:gd name="connsiteY4" fmla="*/ 2047260 h 2128676"/>
              <a:gd name="connsiteX5" fmla="*/ 867615 w 2128676"/>
              <a:gd name="connsiteY5" fmla="*/ 2047260 h 2128676"/>
              <a:gd name="connsiteX6" fmla="*/ 81417 w 2128676"/>
              <a:gd name="connsiteY6" fmla="*/ 1261062 h 2128676"/>
              <a:gd name="connsiteX7" fmla="*/ 81417 w 2128676"/>
              <a:gd name="connsiteY7" fmla="*/ 867950 h 2128676"/>
              <a:gd name="connsiteX8" fmla="*/ 867950 w 2128676"/>
              <a:gd name="connsiteY8" fmla="*/ 81417 h 2128676"/>
              <a:gd name="connsiteX9" fmla="*/ 1064506 w 2128676"/>
              <a:gd name="connsiteY9" fmla="*/ 0 h 21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8676" h="2128676">
                <a:moveTo>
                  <a:pt x="1064506" y="0"/>
                </a:moveTo>
                <a:cubicBezTo>
                  <a:pt x="1135645" y="0"/>
                  <a:pt x="1206784" y="27139"/>
                  <a:pt x="1261062" y="81417"/>
                </a:cubicBezTo>
                <a:lnTo>
                  <a:pt x="2047260" y="867615"/>
                </a:lnTo>
                <a:cubicBezTo>
                  <a:pt x="2155815" y="976170"/>
                  <a:pt x="2155815" y="1152171"/>
                  <a:pt x="2047260" y="1260726"/>
                </a:cubicBezTo>
                <a:lnTo>
                  <a:pt x="1260727" y="2047260"/>
                </a:lnTo>
                <a:cubicBezTo>
                  <a:pt x="1152172" y="2155815"/>
                  <a:pt x="976170" y="2155815"/>
                  <a:pt x="867615" y="2047260"/>
                </a:cubicBezTo>
                <a:lnTo>
                  <a:pt x="81417" y="1261062"/>
                </a:lnTo>
                <a:cubicBezTo>
                  <a:pt x="-27138" y="1152507"/>
                  <a:pt x="-27138" y="976505"/>
                  <a:pt x="81417" y="867950"/>
                </a:cubicBezTo>
                <a:lnTo>
                  <a:pt x="867950" y="81417"/>
                </a:lnTo>
                <a:cubicBezTo>
                  <a:pt x="922227" y="27139"/>
                  <a:pt x="993366" y="0"/>
                  <a:pt x="106450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195509" y="2138763"/>
            <a:ext cx="2128676" cy="2128676"/>
          </a:xfrm>
          <a:custGeom>
            <a:avLst/>
            <a:gdLst>
              <a:gd name="connsiteX0" fmla="*/ 1064506 w 2128676"/>
              <a:gd name="connsiteY0" fmla="*/ 0 h 2128676"/>
              <a:gd name="connsiteX1" fmla="*/ 1261062 w 2128676"/>
              <a:gd name="connsiteY1" fmla="*/ 81417 h 2128676"/>
              <a:gd name="connsiteX2" fmla="*/ 2047260 w 2128676"/>
              <a:gd name="connsiteY2" fmla="*/ 867615 h 2128676"/>
              <a:gd name="connsiteX3" fmla="*/ 2047260 w 2128676"/>
              <a:gd name="connsiteY3" fmla="*/ 1260726 h 2128676"/>
              <a:gd name="connsiteX4" fmla="*/ 1260727 w 2128676"/>
              <a:gd name="connsiteY4" fmla="*/ 2047260 h 2128676"/>
              <a:gd name="connsiteX5" fmla="*/ 867615 w 2128676"/>
              <a:gd name="connsiteY5" fmla="*/ 2047260 h 2128676"/>
              <a:gd name="connsiteX6" fmla="*/ 81417 w 2128676"/>
              <a:gd name="connsiteY6" fmla="*/ 1261062 h 2128676"/>
              <a:gd name="connsiteX7" fmla="*/ 81417 w 2128676"/>
              <a:gd name="connsiteY7" fmla="*/ 867950 h 2128676"/>
              <a:gd name="connsiteX8" fmla="*/ 867950 w 2128676"/>
              <a:gd name="connsiteY8" fmla="*/ 81417 h 2128676"/>
              <a:gd name="connsiteX9" fmla="*/ 1064506 w 2128676"/>
              <a:gd name="connsiteY9" fmla="*/ 0 h 21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8676" h="2128676">
                <a:moveTo>
                  <a:pt x="1064506" y="0"/>
                </a:moveTo>
                <a:cubicBezTo>
                  <a:pt x="1135645" y="0"/>
                  <a:pt x="1206784" y="27139"/>
                  <a:pt x="1261062" y="81417"/>
                </a:cubicBezTo>
                <a:lnTo>
                  <a:pt x="2047260" y="867615"/>
                </a:lnTo>
                <a:cubicBezTo>
                  <a:pt x="2155815" y="976170"/>
                  <a:pt x="2155815" y="1152171"/>
                  <a:pt x="2047260" y="1260726"/>
                </a:cubicBezTo>
                <a:lnTo>
                  <a:pt x="1260727" y="2047260"/>
                </a:lnTo>
                <a:cubicBezTo>
                  <a:pt x="1152172" y="2155815"/>
                  <a:pt x="976170" y="2155815"/>
                  <a:pt x="867615" y="2047260"/>
                </a:cubicBezTo>
                <a:lnTo>
                  <a:pt x="81417" y="1261062"/>
                </a:lnTo>
                <a:cubicBezTo>
                  <a:pt x="-27138" y="1152507"/>
                  <a:pt x="-27138" y="976505"/>
                  <a:pt x="81417" y="867950"/>
                </a:cubicBezTo>
                <a:lnTo>
                  <a:pt x="867950" y="81417"/>
                </a:lnTo>
                <a:cubicBezTo>
                  <a:pt x="922227" y="27139"/>
                  <a:pt x="993367" y="0"/>
                  <a:pt x="106450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523201" y="2138763"/>
            <a:ext cx="2128677" cy="2128676"/>
          </a:xfrm>
          <a:custGeom>
            <a:avLst/>
            <a:gdLst>
              <a:gd name="connsiteX0" fmla="*/ 1064507 w 2128677"/>
              <a:gd name="connsiteY0" fmla="*/ 0 h 2128676"/>
              <a:gd name="connsiteX1" fmla="*/ 1261062 w 2128677"/>
              <a:gd name="connsiteY1" fmla="*/ 81417 h 2128676"/>
              <a:gd name="connsiteX2" fmla="*/ 2047261 w 2128677"/>
              <a:gd name="connsiteY2" fmla="*/ 867615 h 2128676"/>
              <a:gd name="connsiteX3" fmla="*/ 2047261 w 2128677"/>
              <a:gd name="connsiteY3" fmla="*/ 1260726 h 2128676"/>
              <a:gd name="connsiteX4" fmla="*/ 1260727 w 2128677"/>
              <a:gd name="connsiteY4" fmla="*/ 2047260 h 2128676"/>
              <a:gd name="connsiteX5" fmla="*/ 867616 w 2128677"/>
              <a:gd name="connsiteY5" fmla="*/ 2047260 h 2128676"/>
              <a:gd name="connsiteX6" fmla="*/ 81417 w 2128677"/>
              <a:gd name="connsiteY6" fmla="*/ 1261062 h 2128676"/>
              <a:gd name="connsiteX7" fmla="*/ 81417 w 2128677"/>
              <a:gd name="connsiteY7" fmla="*/ 867950 h 2128676"/>
              <a:gd name="connsiteX8" fmla="*/ 867951 w 2128677"/>
              <a:gd name="connsiteY8" fmla="*/ 81417 h 2128676"/>
              <a:gd name="connsiteX9" fmla="*/ 1064507 w 2128677"/>
              <a:gd name="connsiteY9" fmla="*/ 0 h 21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8677" h="2128676">
                <a:moveTo>
                  <a:pt x="1064507" y="0"/>
                </a:moveTo>
                <a:cubicBezTo>
                  <a:pt x="1135645" y="0"/>
                  <a:pt x="1206784" y="27139"/>
                  <a:pt x="1261062" y="81417"/>
                </a:cubicBezTo>
                <a:lnTo>
                  <a:pt x="2047261" y="867615"/>
                </a:lnTo>
                <a:cubicBezTo>
                  <a:pt x="2155816" y="976170"/>
                  <a:pt x="2155816" y="1152171"/>
                  <a:pt x="2047261" y="1260726"/>
                </a:cubicBezTo>
                <a:lnTo>
                  <a:pt x="1260727" y="2047260"/>
                </a:lnTo>
                <a:cubicBezTo>
                  <a:pt x="1152172" y="2155815"/>
                  <a:pt x="976171" y="2155815"/>
                  <a:pt x="867616" y="2047260"/>
                </a:cubicBezTo>
                <a:lnTo>
                  <a:pt x="81417" y="1261062"/>
                </a:lnTo>
                <a:cubicBezTo>
                  <a:pt x="-27138" y="1152507"/>
                  <a:pt x="-27138" y="976505"/>
                  <a:pt x="81417" y="867950"/>
                </a:cubicBezTo>
                <a:lnTo>
                  <a:pt x="867951" y="81417"/>
                </a:lnTo>
                <a:cubicBezTo>
                  <a:pt x="922229" y="27139"/>
                  <a:pt x="993368" y="0"/>
                  <a:pt x="10645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4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952625" y="2271713"/>
            <a:ext cx="1733550" cy="1733550"/>
          </a:xfrm>
          <a:custGeom>
            <a:avLst/>
            <a:gdLst>
              <a:gd name="connsiteX0" fmla="*/ 866775 w 1733550"/>
              <a:gd name="connsiteY0" fmla="*/ 0 h 1733550"/>
              <a:gd name="connsiteX1" fmla="*/ 1733550 w 1733550"/>
              <a:gd name="connsiteY1" fmla="*/ 866775 h 1733550"/>
              <a:gd name="connsiteX2" fmla="*/ 866775 w 1733550"/>
              <a:gd name="connsiteY2" fmla="*/ 1733550 h 1733550"/>
              <a:gd name="connsiteX3" fmla="*/ 0 w 1733550"/>
              <a:gd name="connsiteY3" fmla="*/ 866775 h 1733550"/>
              <a:gd name="connsiteX4" fmla="*/ 866775 w 1733550"/>
              <a:gd name="connsiteY4" fmla="*/ 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3550" h="1733550">
                <a:moveTo>
                  <a:pt x="866775" y="0"/>
                </a:moveTo>
                <a:cubicBezTo>
                  <a:pt x="1345482" y="0"/>
                  <a:pt x="1733550" y="388068"/>
                  <a:pt x="1733550" y="866775"/>
                </a:cubicBezTo>
                <a:cubicBezTo>
                  <a:pt x="1733550" y="1345482"/>
                  <a:pt x="1345482" y="1733550"/>
                  <a:pt x="866775" y="1733550"/>
                </a:cubicBezTo>
                <a:cubicBezTo>
                  <a:pt x="388068" y="1733550"/>
                  <a:pt x="0" y="1345482"/>
                  <a:pt x="0" y="866775"/>
                </a:cubicBezTo>
                <a:cubicBezTo>
                  <a:pt x="0" y="388068"/>
                  <a:pt x="388068" y="0"/>
                  <a:pt x="8667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5229225" y="2271713"/>
            <a:ext cx="1733550" cy="1733550"/>
          </a:xfrm>
          <a:custGeom>
            <a:avLst/>
            <a:gdLst>
              <a:gd name="connsiteX0" fmla="*/ 866775 w 1733550"/>
              <a:gd name="connsiteY0" fmla="*/ 0 h 1733550"/>
              <a:gd name="connsiteX1" fmla="*/ 1733550 w 1733550"/>
              <a:gd name="connsiteY1" fmla="*/ 866775 h 1733550"/>
              <a:gd name="connsiteX2" fmla="*/ 866775 w 1733550"/>
              <a:gd name="connsiteY2" fmla="*/ 1733550 h 1733550"/>
              <a:gd name="connsiteX3" fmla="*/ 0 w 1733550"/>
              <a:gd name="connsiteY3" fmla="*/ 866775 h 1733550"/>
              <a:gd name="connsiteX4" fmla="*/ 866775 w 1733550"/>
              <a:gd name="connsiteY4" fmla="*/ 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3550" h="1733550">
                <a:moveTo>
                  <a:pt x="866775" y="0"/>
                </a:moveTo>
                <a:cubicBezTo>
                  <a:pt x="1345482" y="0"/>
                  <a:pt x="1733550" y="388068"/>
                  <a:pt x="1733550" y="866775"/>
                </a:cubicBezTo>
                <a:cubicBezTo>
                  <a:pt x="1733550" y="1345482"/>
                  <a:pt x="1345482" y="1733550"/>
                  <a:pt x="866775" y="1733550"/>
                </a:cubicBezTo>
                <a:cubicBezTo>
                  <a:pt x="388068" y="1733550"/>
                  <a:pt x="0" y="1345482"/>
                  <a:pt x="0" y="866775"/>
                </a:cubicBezTo>
                <a:cubicBezTo>
                  <a:pt x="0" y="388068"/>
                  <a:pt x="388068" y="0"/>
                  <a:pt x="8667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505825" y="2271713"/>
            <a:ext cx="1733550" cy="1733550"/>
          </a:xfrm>
          <a:custGeom>
            <a:avLst/>
            <a:gdLst>
              <a:gd name="connsiteX0" fmla="*/ 866775 w 1733550"/>
              <a:gd name="connsiteY0" fmla="*/ 0 h 1733550"/>
              <a:gd name="connsiteX1" fmla="*/ 1733550 w 1733550"/>
              <a:gd name="connsiteY1" fmla="*/ 866775 h 1733550"/>
              <a:gd name="connsiteX2" fmla="*/ 866775 w 1733550"/>
              <a:gd name="connsiteY2" fmla="*/ 1733550 h 1733550"/>
              <a:gd name="connsiteX3" fmla="*/ 0 w 1733550"/>
              <a:gd name="connsiteY3" fmla="*/ 866775 h 1733550"/>
              <a:gd name="connsiteX4" fmla="*/ 866775 w 1733550"/>
              <a:gd name="connsiteY4" fmla="*/ 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3550" h="1733550">
                <a:moveTo>
                  <a:pt x="866775" y="0"/>
                </a:moveTo>
                <a:cubicBezTo>
                  <a:pt x="1345482" y="0"/>
                  <a:pt x="1733550" y="388068"/>
                  <a:pt x="1733550" y="866775"/>
                </a:cubicBezTo>
                <a:cubicBezTo>
                  <a:pt x="1733550" y="1345482"/>
                  <a:pt x="1345482" y="1733550"/>
                  <a:pt x="866775" y="1733550"/>
                </a:cubicBezTo>
                <a:cubicBezTo>
                  <a:pt x="388068" y="1733550"/>
                  <a:pt x="0" y="1345482"/>
                  <a:pt x="0" y="866775"/>
                </a:cubicBezTo>
                <a:cubicBezTo>
                  <a:pt x="0" y="388068"/>
                  <a:pt x="388068" y="0"/>
                  <a:pt x="8667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337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05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65" r:id="rId5"/>
    <p:sldLayoutId id="2147483664" r:id="rId6"/>
    <p:sldLayoutId id="2147483663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24"/>
          <p:cNvSpPr/>
          <p:nvPr/>
        </p:nvSpPr>
        <p:spPr>
          <a:xfrm rot="5400000">
            <a:off x="2047693" y="1593243"/>
            <a:ext cx="8169681" cy="6545302"/>
          </a:xfrm>
          <a:custGeom>
            <a:avLst/>
            <a:gdLst>
              <a:gd name="connsiteX0" fmla="*/ 0 w 2631624"/>
              <a:gd name="connsiteY0" fmla="*/ 0 h 886157"/>
              <a:gd name="connsiteX1" fmla="*/ 2631624 w 2631624"/>
              <a:gd name="connsiteY1" fmla="*/ 0 h 886157"/>
              <a:gd name="connsiteX2" fmla="*/ 2631624 w 2631624"/>
              <a:gd name="connsiteY2" fmla="*/ 886157 h 886157"/>
              <a:gd name="connsiteX3" fmla="*/ 0 w 2631624"/>
              <a:gd name="connsiteY3" fmla="*/ 886157 h 886157"/>
              <a:gd name="connsiteX4" fmla="*/ 0 w 2631624"/>
              <a:gd name="connsiteY4" fmla="*/ 0 h 886157"/>
              <a:gd name="connsiteX0" fmla="*/ 0 w 2631624"/>
              <a:gd name="connsiteY0" fmla="*/ 0 h 886157"/>
              <a:gd name="connsiteX1" fmla="*/ 2631624 w 2631624"/>
              <a:gd name="connsiteY1" fmla="*/ 0 h 886157"/>
              <a:gd name="connsiteX2" fmla="*/ 2631624 w 2631624"/>
              <a:gd name="connsiteY2" fmla="*/ 886157 h 886157"/>
              <a:gd name="connsiteX3" fmla="*/ 416437 w 2631624"/>
              <a:gd name="connsiteY3" fmla="*/ 877924 h 886157"/>
              <a:gd name="connsiteX4" fmla="*/ 0 w 2631624"/>
              <a:gd name="connsiteY4" fmla="*/ 886157 h 886157"/>
              <a:gd name="connsiteX5" fmla="*/ 0 w 2631624"/>
              <a:gd name="connsiteY5" fmla="*/ 0 h 886157"/>
              <a:gd name="connsiteX0" fmla="*/ 0 w 2631624"/>
              <a:gd name="connsiteY0" fmla="*/ 10588 h 896745"/>
              <a:gd name="connsiteX1" fmla="*/ 431384 w 2631624"/>
              <a:gd name="connsiteY1" fmla="*/ 0 h 896745"/>
              <a:gd name="connsiteX2" fmla="*/ 2631624 w 2631624"/>
              <a:gd name="connsiteY2" fmla="*/ 10588 h 896745"/>
              <a:gd name="connsiteX3" fmla="*/ 2631624 w 2631624"/>
              <a:gd name="connsiteY3" fmla="*/ 896745 h 896745"/>
              <a:gd name="connsiteX4" fmla="*/ 416437 w 2631624"/>
              <a:gd name="connsiteY4" fmla="*/ 888512 h 896745"/>
              <a:gd name="connsiteX5" fmla="*/ 0 w 2631624"/>
              <a:gd name="connsiteY5" fmla="*/ 896745 h 896745"/>
              <a:gd name="connsiteX6" fmla="*/ 0 w 2631624"/>
              <a:gd name="connsiteY6" fmla="*/ 10588 h 896745"/>
              <a:gd name="connsiteX0" fmla="*/ 0 w 2631624"/>
              <a:gd name="connsiteY0" fmla="*/ 896745 h 896745"/>
              <a:gd name="connsiteX1" fmla="*/ 431384 w 2631624"/>
              <a:gd name="connsiteY1" fmla="*/ 0 h 896745"/>
              <a:gd name="connsiteX2" fmla="*/ 2631624 w 2631624"/>
              <a:gd name="connsiteY2" fmla="*/ 10588 h 896745"/>
              <a:gd name="connsiteX3" fmla="*/ 2631624 w 2631624"/>
              <a:gd name="connsiteY3" fmla="*/ 896745 h 896745"/>
              <a:gd name="connsiteX4" fmla="*/ 416437 w 2631624"/>
              <a:gd name="connsiteY4" fmla="*/ 888512 h 896745"/>
              <a:gd name="connsiteX5" fmla="*/ 0 w 2631624"/>
              <a:gd name="connsiteY5" fmla="*/ 896745 h 896745"/>
              <a:gd name="connsiteX0" fmla="*/ 0 w 2215187"/>
              <a:gd name="connsiteY0" fmla="*/ 888512 h 896745"/>
              <a:gd name="connsiteX1" fmla="*/ 14947 w 2215187"/>
              <a:gd name="connsiteY1" fmla="*/ 0 h 896745"/>
              <a:gd name="connsiteX2" fmla="*/ 2215187 w 2215187"/>
              <a:gd name="connsiteY2" fmla="*/ 10588 h 896745"/>
              <a:gd name="connsiteX3" fmla="*/ 2215187 w 2215187"/>
              <a:gd name="connsiteY3" fmla="*/ 896745 h 896745"/>
              <a:gd name="connsiteX4" fmla="*/ 0 w 2215187"/>
              <a:gd name="connsiteY4" fmla="*/ 888512 h 89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5187" h="896745">
                <a:moveTo>
                  <a:pt x="0" y="888512"/>
                </a:moveTo>
                <a:lnTo>
                  <a:pt x="14947" y="0"/>
                </a:lnTo>
                <a:lnTo>
                  <a:pt x="2215187" y="10588"/>
                </a:lnTo>
                <a:lnTo>
                  <a:pt x="2215187" y="896745"/>
                </a:lnTo>
                <a:lnTo>
                  <a:pt x="0" y="888512"/>
                </a:lnTo>
                <a:close/>
              </a:path>
            </a:pathLst>
          </a:custGeom>
          <a:gradFill flip="none" rotWithShape="0">
            <a:gsLst>
              <a:gs pos="0">
                <a:schemeClr val="bg1">
                  <a:lumMod val="75000"/>
                  <a:alpha val="5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82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387415" y="1557850"/>
            <a:ext cx="7490236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dirty="0">
                <a:solidFill>
                  <a:prstClr val="black"/>
                </a:solidFill>
                <a:latin typeface="微软雅黑"/>
                <a:ea typeface="微软雅黑"/>
              </a:rPr>
              <a:t>Web</a:t>
            </a:r>
            <a:r>
              <a:rPr lang="zh-CN" altLang="en-US" sz="4800" dirty="0">
                <a:solidFill>
                  <a:prstClr val="black"/>
                </a:solidFill>
                <a:latin typeface="微软雅黑"/>
                <a:ea typeface="微软雅黑"/>
              </a:rPr>
              <a:t>工程小组项目任务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840606" y="4332199"/>
            <a:ext cx="6510788" cy="8744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/>
                <a:ea typeface="微软雅黑"/>
              </a:rPr>
              <a:t>组长：李灿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/>
              <a:ea typeface="微软雅黑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white">
                    <a:lumMod val="50000"/>
                  </a:prstClr>
                </a:solidFill>
                <a:latin typeface="微软雅黑"/>
                <a:ea typeface="微软雅黑"/>
              </a:rPr>
              <a:t>组员：王开心，李新宇，贾小博，崔雨薇，孔珂煜，任方怡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pic>
        <p:nvPicPr>
          <p:cNvPr id="25" name="Mark Pride - River Flows In You (Original Mix) - remix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01600" y="-765628"/>
            <a:ext cx="609600" cy="6096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2A5E6A1B-61A1-4122-A525-FD524D12537A}"/>
              </a:ext>
            </a:extLst>
          </p:cNvPr>
          <p:cNvSpPr txBox="1"/>
          <p:nvPr/>
        </p:nvSpPr>
        <p:spPr>
          <a:xfrm>
            <a:off x="2350882" y="2746289"/>
            <a:ext cx="7490236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第六组</a:t>
            </a:r>
          </a:p>
        </p:txBody>
      </p:sp>
    </p:spTree>
    <p:extLst>
      <p:ext uri="{BB962C8B-B14F-4D97-AF65-F5344CB8AC3E}">
        <p14:creationId xmlns:p14="http://schemas.microsoft.com/office/powerpoint/2010/main" val="698796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4" grpId="0" animBg="1"/>
      <p:bldP spid="22" grpId="0"/>
      <p:bldP spid="23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用例图。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0D3B6C8-9BD4-4834-86CE-A71DC62874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8" t="6577" r="10403" b="13454"/>
          <a:stretch/>
        </p:blipFill>
        <p:spPr>
          <a:xfrm>
            <a:off x="3522334" y="1727521"/>
            <a:ext cx="5791232" cy="489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0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用例图。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617C35-CD6C-4B80-9113-44896B7BF1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6" b="6923"/>
          <a:stretch/>
        </p:blipFill>
        <p:spPr>
          <a:xfrm>
            <a:off x="1116498" y="2227867"/>
            <a:ext cx="1048702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13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用例图。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5679300-DF68-437C-8EC5-F7CEA4C385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6" b="5571"/>
          <a:stretch/>
        </p:blipFill>
        <p:spPr>
          <a:xfrm>
            <a:off x="3241362" y="846004"/>
            <a:ext cx="6353175" cy="601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8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活动图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9C20E7E-E3A0-4214-9C6A-E3B8AAC08E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5" b="2598"/>
          <a:stretch/>
        </p:blipFill>
        <p:spPr>
          <a:xfrm>
            <a:off x="3214688" y="1193320"/>
            <a:ext cx="6100750" cy="553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9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活动图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功能需求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DF9B3E-7C67-4AF3-88FF-6DB1A66E4C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428" y="1727521"/>
            <a:ext cx="8027274" cy="493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8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类图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内容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D695C4C-C5AA-42CF-B66E-E0028ED183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9" t="7917" r="12642" b="4707"/>
          <a:stretch/>
        </p:blipFill>
        <p:spPr>
          <a:xfrm>
            <a:off x="2912752" y="1374715"/>
            <a:ext cx="7410446" cy="521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0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状态图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内容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B6568E6-CA0D-4399-959E-5972EAAD17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1"/>
          <a:stretch/>
        </p:blipFill>
        <p:spPr>
          <a:xfrm>
            <a:off x="2867025" y="846004"/>
            <a:ext cx="5391651" cy="580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87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状态图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内容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7D23EC7-EB0C-4BB9-BFBE-4A42FB6BF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883" y="1163116"/>
            <a:ext cx="4295775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780722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421298" y="1193319"/>
            <a:ext cx="9993305" cy="863138"/>
            <a:chOff x="874713" y="3315530"/>
            <a:chExt cx="6332755" cy="565247"/>
          </a:xfrm>
        </p:grpSpPr>
        <p:sp>
          <p:nvSpPr>
            <p:cNvPr id="34" name="矩形 33"/>
            <p:cNvSpPr/>
            <p:nvPr/>
          </p:nvSpPr>
          <p:spPr>
            <a:xfrm>
              <a:off x="874713" y="3665365"/>
              <a:ext cx="6332755" cy="21541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状态图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内容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947D30-F5C7-4857-839F-FEC624C1A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14"/>
          <a:stretch/>
        </p:blipFill>
        <p:spPr>
          <a:xfrm>
            <a:off x="3376611" y="1193319"/>
            <a:ext cx="5438775" cy="56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08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05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Web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应用架构设计</a:t>
            </a:r>
          </a:p>
        </p:txBody>
      </p:sp>
    </p:spTree>
    <p:extLst>
      <p:ext uri="{BB962C8B-B14F-4D97-AF65-F5344CB8AC3E}">
        <p14:creationId xmlns:p14="http://schemas.microsoft.com/office/powerpoint/2010/main" val="68987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2125161" y="2274035"/>
            <a:ext cx="5241562" cy="3415565"/>
            <a:chOff x="2125161" y="2274035"/>
            <a:chExt cx="5241562" cy="3415565"/>
          </a:xfrm>
        </p:grpSpPr>
        <p:grpSp>
          <p:nvGrpSpPr>
            <p:cNvPr id="20" name="组合 19"/>
            <p:cNvGrpSpPr/>
            <p:nvPr/>
          </p:nvGrpSpPr>
          <p:grpSpPr>
            <a:xfrm>
              <a:off x="2125161" y="2274035"/>
              <a:ext cx="5241562" cy="3415565"/>
              <a:chOff x="2270304" y="2274035"/>
              <a:chExt cx="5241562" cy="3415565"/>
            </a:xfrm>
          </p:grpSpPr>
          <p:sp>
            <p:nvSpPr>
              <p:cNvPr id="13" name="矩形 24"/>
              <p:cNvSpPr/>
              <p:nvPr/>
            </p:nvSpPr>
            <p:spPr>
              <a:xfrm rot="1800000">
                <a:off x="3329273" y="3453789"/>
                <a:ext cx="4182593" cy="2235811"/>
              </a:xfrm>
              <a:custGeom>
                <a:avLst/>
                <a:gdLst>
                  <a:gd name="connsiteX0" fmla="*/ 0 w 2631624"/>
                  <a:gd name="connsiteY0" fmla="*/ 0 h 886157"/>
                  <a:gd name="connsiteX1" fmla="*/ 2631624 w 2631624"/>
                  <a:gd name="connsiteY1" fmla="*/ 0 h 886157"/>
                  <a:gd name="connsiteX2" fmla="*/ 2631624 w 2631624"/>
                  <a:gd name="connsiteY2" fmla="*/ 886157 h 886157"/>
                  <a:gd name="connsiteX3" fmla="*/ 0 w 2631624"/>
                  <a:gd name="connsiteY3" fmla="*/ 886157 h 886157"/>
                  <a:gd name="connsiteX4" fmla="*/ 0 w 2631624"/>
                  <a:gd name="connsiteY4" fmla="*/ 0 h 886157"/>
                  <a:gd name="connsiteX0" fmla="*/ 0 w 2631624"/>
                  <a:gd name="connsiteY0" fmla="*/ 0 h 886157"/>
                  <a:gd name="connsiteX1" fmla="*/ 2631624 w 2631624"/>
                  <a:gd name="connsiteY1" fmla="*/ 0 h 886157"/>
                  <a:gd name="connsiteX2" fmla="*/ 2631624 w 2631624"/>
                  <a:gd name="connsiteY2" fmla="*/ 886157 h 886157"/>
                  <a:gd name="connsiteX3" fmla="*/ 416437 w 2631624"/>
                  <a:gd name="connsiteY3" fmla="*/ 877924 h 886157"/>
                  <a:gd name="connsiteX4" fmla="*/ 0 w 2631624"/>
                  <a:gd name="connsiteY4" fmla="*/ 886157 h 886157"/>
                  <a:gd name="connsiteX5" fmla="*/ 0 w 2631624"/>
                  <a:gd name="connsiteY5" fmla="*/ 0 h 886157"/>
                  <a:gd name="connsiteX0" fmla="*/ 0 w 2631624"/>
                  <a:gd name="connsiteY0" fmla="*/ 10588 h 896745"/>
                  <a:gd name="connsiteX1" fmla="*/ 431384 w 2631624"/>
                  <a:gd name="connsiteY1" fmla="*/ 0 h 896745"/>
                  <a:gd name="connsiteX2" fmla="*/ 2631624 w 2631624"/>
                  <a:gd name="connsiteY2" fmla="*/ 10588 h 896745"/>
                  <a:gd name="connsiteX3" fmla="*/ 2631624 w 2631624"/>
                  <a:gd name="connsiteY3" fmla="*/ 896745 h 896745"/>
                  <a:gd name="connsiteX4" fmla="*/ 416437 w 2631624"/>
                  <a:gd name="connsiteY4" fmla="*/ 888512 h 896745"/>
                  <a:gd name="connsiteX5" fmla="*/ 0 w 2631624"/>
                  <a:gd name="connsiteY5" fmla="*/ 896745 h 896745"/>
                  <a:gd name="connsiteX6" fmla="*/ 0 w 2631624"/>
                  <a:gd name="connsiteY6" fmla="*/ 10588 h 896745"/>
                  <a:gd name="connsiteX0" fmla="*/ 0 w 2631624"/>
                  <a:gd name="connsiteY0" fmla="*/ 896745 h 896745"/>
                  <a:gd name="connsiteX1" fmla="*/ 431384 w 2631624"/>
                  <a:gd name="connsiteY1" fmla="*/ 0 h 896745"/>
                  <a:gd name="connsiteX2" fmla="*/ 2631624 w 2631624"/>
                  <a:gd name="connsiteY2" fmla="*/ 10588 h 896745"/>
                  <a:gd name="connsiteX3" fmla="*/ 2631624 w 2631624"/>
                  <a:gd name="connsiteY3" fmla="*/ 896745 h 896745"/>
                  <a:gd name="connsiteX4" fmla="*/ 416437 w 2631624"/>
                  <a:gd name="connsiteY4" fmla="*/ 888512 h 896745"/>
                  <a:gd name="connsiteX5" fmla="*/ 0 w 2631624"/>
                  <a:gd name="connsiteY5" fmla="*/ 896745 h 896745"/>
                  <a:gd name="connsiteX0" fmla="*/ 0 w 2215187"/>
                  <a:gd name="connsiteY0" fmla="*/ 888512 h 896745"/>
                  <a:gd name="connsiteX1" fmla="*/ 14947 w 2215187"/>
                  <a:gd name="connsiteY1" fmla="*/ 0 h 896745"/>
                  <a:gd name="connsiteX2" fmla="*/ 2215187 w 2215187"/>
                  <a:gd name="connsiteY2" fmla="*/ 10588 h 896745"/>
                  <a:gd name="connsiteX3" fmla="*/ 2215187 w 2215187"/>
                  <a:gd name="connsiteY3" fmla="*/ 896745 h 896745"/>
                  <a:gd name="connsiteX4" fmla="*/ 0 w 2215187"/>
                  <a:gd name="connsiteY4" fmla="*/ 888512 h 896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5187" h="896745">
                    <a:moveTo>
                      <a:pt x="0" y="888512"/>
                    </a:moveTo>
                    <a:lnTo>
                      <a:pt x="14947" y="0"/>
                    </a:lnTo>
                    <a:lnTo>
                      <a:pt x="2215187" y="10588"/>
                    </a:lnTo>
                    <a:lnTo>
                      <a:pt x="2215187" y="896745"/>
                    </a:lnTo>
                    <a:lnTo>
                      <a:pt x="0" y="888512"/>
                    </a:lnTo>
                    <a:close/>
                  </a:path>
                </a:pathLst>
              </a:custGeom>
              <a:gradFill flip="none" rotWithShape="0">
                <a:gsLst>
                  <a:gs pos="0">
                    <a:schemeClr val="bg1">
                      <a:lumMod val="75000"/>
                      <a:alpha val="50000"/>
                    </a:schemeClr>
                  </a:gs>
                  <a:gs pos="61000">
                    <a:schemeClr val="bg1">
                      <a:lumMod val="95000"/>
                      <a:alpha val="34000"/>
                    </a:schemeClr>
                  </a:gs>
                  <a:gs pos="100000">
                    <a:schemeClr val="bg1">
                      <a:lumMod val="95000"/>
                      <a:alpha val="0"/>
                    </a:schemeClr>
                  </a:gs>
                </a:gsLst>
                <a:lin ang="4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825"/>
              </a:p>
            </p:txBody>
          </p:sp>
          <p:sp>
            <p:nvSpPr>
              <p:cNvPr id="14" name="Oval 3"/>
              <p:cNvSpPr/>
              <p:nvPr/>
            </p:nvSpPr>
            <p:spPr>
              <a:xfrm>
                <a:off x="2270304" y="2274035"/>
                <a:ext cx="2326180" cy="2327505"/>
              </a:xfrm>
              <a:prstGeom prst="ellipse">
                <a:avLst/>
              </a:prstGeom>
              <a:gradFill flip="none" rotWithShape="1">
                <a:gsLst>
                  <a:gs pos="0">
                    <a:srgbClr val="159857"/>
                  </a:gs>
                  <a:gs pos="100000">
                    <a:srgbClr val="155798"/>
                  </a:gs>
                </a:gsLst>
                <a:lin ang="2700000" scaled="1"/>
                <a:tileRect/>
              </a:gradFill>
              <a:ln w="12700" cap="rnd">
                <a:gradFill flip="none" rotWithShape="1">
                  <a:gsLst>
                    <a:gs pos="0">
                      <a:srgbClr val="159857">
                        <a:alpha val="70000"/>
                      </a:srgbClr>
                    </a:gs>
                    <a:gs pos="100000">
                      <a:srgbClr val="155798">
                        <a:alpha val="70000"/>
                      </a:srgbClr>
                    </a:gs>
                  </a:gsLst>
                  <a:lin ang="0" scaled="1"/>
                  <a:tileRect/>
                </a:gradFill>
                <a:round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504327" y="3022288"/>
              <a:ext cx="15571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+mn-ea"/>
                </a:rPr>
                <a:t>目录</a:t>
              </a:r>
            </a:p>
          </p:txBody>
        </p:sp>
      </p:grpSp>
      <p:sp>
        <p:nvSpPr>
          <p:cNvPr id="19" name="任意多边形 18"/>
          <p:cNvSpPr/>
          <p:nvPr/>
        </p:nvSpPr>
        <p:spPr>
          <a:xfrm>
            <a:off x="3454399" y="1528839"/>
            <a:ext cx="1915886" cy="3817898"/>
          </a:xfrm>
          <a:custGeom>
            <a:avLst/>
            <a:gdLst>
              <a:gd name="connsiteX0" fmla="*/ 8023 w 1915886"/>
              <a:gd name="connsiteY0" fmla="*/ 0 h 3817898"/>
              <a:gd name="connsiteX1" fmla="*/ 1915886 w 1915886"/>
              <a:gd name="connsiteY1" fmla="*/ 1908949 h 3817898"/>
              <a:gd name="connsiteX2" fmla="*/ 8023 w 1915886"/>
              <a:gd name="connsiteY2" fmla="*/ 3817898 h 3817898"/>
              <a:gd name="connsiteX3" fmla="*/ 0 w 1915886"/>
              <a:gd name="connsiteY3" fmla="*/ 3817493 h 3817898"/>
              <a:gd name="connsiteX4" fmla="*/ 0 w 1915886"/>
              <a:gd name="connsiteY4" fmla="*/ 405 h 3817898"/>
              <a:gd name="connsiteX0" fmla="*/ 22537 w 1930400"/>
              <a:gd name="connsiteY0" fmla="*/ 0 h 3817898"/>
              <a:gd name="connsiteX1" fmla="*/ 1930400 w 1930400"/>
              <a:gd name="connsiteY1" fmla="*/ 1908949 h 3817898"/>
              <a:gd name="connsiteX2" fmla="*/ 22537 w 1930400"/>
              <a:gd name="connsiteY2" fmla="*/ 3817898 h 3817898"/>
              <a:gd name="connsiteX3" fmla="*/ 14514 w 1930400"/>
              <a:gd name="connsiteY3" fmla="*/ 3817493 h 3817898"/>
              <a:gd name="connsiteX4" fmla="*/ 0 w 1930400"/>
              <a:gd name="connsiteY4" fmla="*/ 1882018 h 3817898"/>
              <a:gd name="connsiteX5" fmla="*/ 14514 w 1930400"/>
              <a:gd name="connsiteY5" fmla="*/ 405 h 3817898"/>
              <a:gd name="connsiteX6" fmla="*/ 22537 w 1930400"/>
              <a:gd name="connsiteY6" fmla="*/ 0 h 3817898"/>
              <a:gd name="connsiteX0" fmla="*/ 0 w 1930400"/>
              <a:gd name="connsiteY0" fmla="*/ 1882018 h 3817898"/>
              <a:gd name="connsiteX1" fmla="*/ 14514 w 1930400"/>
              <a:gd name="connsiteY1" fmla="*/ 405 h 3817898"/>
              <a:gd name="connsiteX2" fmla="*/ 22537 w 1930400"/>
              <a:gd name="connsiteY2" fmla="*/ 0 h 3817898"/>
              <a:gd name="connsiteX3" fmla="*/ 1930400 w 1930400"/>
              <a:gd name="connsiteY3" fmla="*/ 1908949 h 3817898"/>
              <a:gd name="connsiteX4" fmla="*/ 22537 w 1930400"/>
              <a:gd name="connsiteY4" fmla="*/ 3817898 h 3817898"/>
              <a:gd name="connsiteX5" fmla="*/ 14514 w 1930400"/>
              <a:gd name="connsiteY5" fmla="*/ 3817493 h 3817898"/>
              <a:gd name="connsiteX6" fmla="*/ 91440 w 1930400"/>
              <a:gd name="connsiteY6" fmla="*/ 1973458 h 3817898"/>
              <a:gd name="connsiteX0" fmla="*/ 0 w 1930400"/>
              <a:gd name="connsiteY0" fmla="*/ 1882018 h 3817898"/>
              <a:gd name="connsiteX1" fmla="*/ 14514 w 1930400"/>
              <a:gd name="connsiteY1" fmla="*/ 405 h 3817898"/>
              <a:gd name="connsiteX2" fmla="*/ 22537 w 1930400"/>
              <a:gd name="connsiteY2" fmla="*/ 0 h 3817898"/>
              <a:gd name="connsiteX3" fmla="*/ 1930400 w 1930400"/>
              <a:gd name="connsiteY3" fmla="*/ 1908949 h 3817898"/>
              <a:gd name="connsiteX4" fmla="*/ 22537 w 1930400"/>
              <a:gd name="connsiteY4" fmla="*/ 3817898 h 3817898"/>
              <a:gd name="connsiteX5" fmla="*/ 14514 w 1930400"/>
              <a:gd name="connsiteY5" fmla="*/ 3817493 h 3817898"/>
              <a:gd name="connsiteX0" fmla="*/ 0 w 1915886"/>
              <a:gd name="connsiteY0" fmla="*/ 405 h 3817898"/>
              <a:gd name="connsiteX1" fmla="*/ 8023 w 1915886"/>
              <a:gd name="connsiteY1" fmla="*/ 0 h 3817898"/>
              <a:gd name="connsiteX2" fmla="*/ 1915886 w 1915886"/>
              <a:gd name="connsiteY2" fmla="*/ 1908949 h 3817898"/>
              <a:gd name="connsiteX3" fmla="*/ 8023 w 1915886"/>
              <a:gd name="connsiteY3" fmla="*/ 3817898 h 3817898"/>
              <a:gd name="connsiteX4" fmla="*/ 0 w 1915886"/>
              <a:gd name="connsiteY4" fmla="*/ 3817493 h 3817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5886" h="3817898">
                <a:moveTo>
                  <a:pt x="0" y="405"/>
                </a:moveTo>
                <a:lnTo>
                  <a:pt x="8023" y="0"/>
                </a:lnTo>
                <a:cubicBezTo>
                  <a:pt x="1061707" y="0"/>
                  <a:pt x="1915886" y="854666"/>
                  <a:pt x="1915886" y="1908949"/>
                </a:cubicBezTo>
                <a:cubicBezTo>
                  <a:pt x="1915886" y="2963232"/>
                  <a:pt x="1061707" y="3817898"/>
                  <a:pt x="8023" y="3817898"/>
                </a:cubicBezTo>
                <a:lnTo>
                  <a:pt x="0" y="3817493"/>
                </a:lnTo>
              </a:path>
            </a:pathLst>
          </a:cu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prstDash val="dash"/>
            <a:round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21" name="组合 20"/>
          <p:cNvGrpSpPr/>
          <p:nvPr/>
        </p:nvGrpSpPr>
        <p:grpSpPr>
          <a:xfrm>
            <a:off x="3439212" y="1110088"/>
            <a:ext cx="1912467" cy="1073943"/>
            <a:chOff x="245837" y="1290581"/>
            <a:chExt cx="7266029" cy="4399019"/>
          </a:xfrm>
        </p:grpSpPr>
        <p:sp>
          <p:nvSpPr>
            <p:cNvPr id="22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23" name="Oval 3"/>
            <p:cNvSpPr/>
            <p:nvPr/>
          </p:nvSpPr>
          <p:spPr>
            <a:xfrm>
              <a:off x="245837" y="1290581"/>
              <a:ext cx="2326181" cy="2327504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1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618737" y="5019441"/>
            <a:ext cx="1656689" cy="995947"/>
            <a:chOff x="2270304" y="2274038"/>
            <a:chExt cx="5241562" cy="3415562"/>
          </a:xfrm>
        </p:grpSpPr>
        <p:sp>
          <p:nvSpPr>
            <p:cNvPr id="25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26" name="Oval 3"/>
            <p:cNvSpPr/>
            <p:nvPr/>
          </p:nvSpPr>
          <p:spPr>
            <a:xfrm>
              <a:off x="2270304" y="2274038"/>
              <a:ext cx="1810444" cy="1902636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8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179703" y="2718589"/>
            <a:ext cx="1167018" cy="944638"/>
            <a:chOff x="2614588" y="1669709"/>
            <a:chExt cx="4897278" cy="4019891"/>
          </a:xfrm>
        </p:grpSpPr>
        <p:sp>
          <p:nvSpPr>
            <p:cNvPr id="28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29" name="Oval 3"/>
            <p:cNvSpPr/>
            <p:nvPr/>
          </p:nvSpPr>
          <p:spPr>
            <a:xfrm>
              <a:off x="2614588" y="1669709"/>
              <a:ext cx="2326181" cy="2327504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4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798486" y="2064201"/>
            <a:ext cx="1214270" cy="890041"/>
            <a:chOff x="2560226" y="2018725"/>
            <a:chExt cx="4951640" cy="3670875"/>
          </a:xfrm>
        </p:grpSpPr>
        <p:sp>
          <p:nvSpPr>
            <p:cNvPr id="31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32" name="Oval 3"/>
            <p:cNvSpPr/>
            <p:nvPr/>
          </p:nvSpPr>
          <p:spPr>
            <a:xfrm>
              <a:off x="2560226" y="2018725"/>
              <a:ext cx="2326182" cy="2327504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3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4098298" y="1000007"/>
            <a:ext cx="3295317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小组成员组间分工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4263860" y="5427568"/>
            <a:ext cx="29403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项目计划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5204886" y="4861642"/>
            <a:ext cx="3401934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应用运维与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Seo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策略分析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100179" y="1546122"/>
            <a:ext cx="295020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项目计划书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787D415-9871-40FA-B63F-2B740BCDE5A6}"/>
              </a:ext>
            </a:extLst>
          </p:cNvPr>
          <p:cNvGrpSpPr/>
          <p:nvPr/>
        </p:nvGrpSpPr>
        <p:grpSpPr>
          <a:xfrm>
            <a:off x="4199266" y="1554296"/>
            <a:ext cx="1896734" cy="1202962"/>
            <a:chOff x="-343417" y="1090329"/>
            <a:chExt cx="7855283" cy="4599271"/>
          </a:xfrm>
        </p:grpSpPr>
        <p:sp>
          <p:nvSpPr>
            <p:cNvPr id="36" name="矩形 24">
              <a:extLst>
                <a:ext uri="{FF2B5EF4-FFF2-40B4-BE49-F238E27FC236}">
                  <a16:creationId xmlns:a16="http://schemas.microsoft.com/office/drawing/2014/main" id="{09B18B70-43BA-422C-92E4-1D1A3353C469}"/>
                </a:ext>
              </a:extLst>
            </p:cNvPr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37" name="Oval 3">
              <a:extLst>
                <a:ext uri="{FF2B5EF4-FFF2-40B4-BE49-F238E27FC236}">
                  <a16:creationId xmlns:a16="http://schemas.microsoft.com/office/drawing/2014/main" id="{31599650-27E1-42CA-AFB4-8557975D8733}"/>
                </a:ext>
              </a:extLst>
            </p:cNvPr>
            <p:cNvSpPr/>
            <p:nvPr/>
          </p:nvSpPr>
          <p:spPr>
            <a:xfrm>
              <a:off x="-343417" y="1090329"/>
              <a:ext cx="2326181" cy="2327504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2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EF77AC37-9174-4DB3-B383-3E21DDAC29D6}"/>
              </a:ext>
            </a:extLst>
          </p:cNvPr>
          <p:cNvSpPr txBox="1"/>
          <p:nvPr/>
        </p:nvSpPr>
        <p:spPr>
          <a:xfrm>
            <a:off x="5655871" y="2123105"/>
            <a:ext cx="16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Web</a:t>
            </a:r>
            <a:r>
              <a:rPr lang="zh-CN" altLang="en-US" dirty="0"/>
              <a:t>项目需求</a:t>
            </a:r>
          </a:p>
        </p:txBody>
      </p:sp>
      <p:sp>
        <p:nvSpPr>
          <p:cNvPr id="39" name="Oval 3">
            <a:extLst>
              <a:ext uri="{FF2B5EF4-FFF2-40B4-BE49-F238E27FC236}">
                <a16:creationId xmlns:a16="http://schemas.microsoft.com/office/drawing/2014/main" id="{0B8B1C2B-01F2-4354-BE8C-10490DF1AA66}"/>
              </a:ext>
            </a:extLst>
          </p:cNvPr>
          <p:cNvSpPr/>
          <p:nvPr/>
        </p:nvSpPr>
        <p:spPr>
          <a:xfrm>
            <a:off x="4421559" y="4652152"/>
            <a:ext cx="552728" cy="546943"/>
          </a:xfrm>
          <a:prstGeom prst="ellipse">
            <a:avLst/>
          </a:prstGeom>
          <a:gradFill flip="none" rotWithShape="1">
            <a:gsLst>
              <a:gs pos="0">
                <a:srgbClr val="159857"/>
              </a:gs>
              <a:gs pos="100000">
                <a:srgbClr val="155798"/>
              </a:gs>
            </a:gsLst>
            <a:lin ang="2700000" scaled="1"/>
            <a:tileRect/>
          </a:gradFill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7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7C59DA-5166-48F3-AD31-1FBA5C0DC273}"/>
              </a:ext>
            </a:extLst>
          </p:cNvPr>
          <p:cNvSpPr txBox="1"/>
          <p:nvPr/>
        </p:nvSpPr>
        <p:spPr>
          <a:xfrm>
            <a:off x="6043036" y="2701411"/>
            <a:ext cx="1691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Web</a:t>
            </a:r>
            <a:r>
              <a:rPr lang="zh-CN" altLang="en-US" dirty="0"/>
              <a:t>应用建模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1BA3FC7-698E-4B19-B635-AADC5320BFA1}"/>
              </a:ext>
            </a:extLst>
          </p:cNvPr>
          <p:cNvGrpSpPr/>
          <p:nvPr/>
        </p:nvGrpSpPr>
        <p:grpSpPr>
          <a:xfrm>
            <a:off x="5370285" y="3413311"/>
            <a:ext cx="1087643" cy="831816"/>
            <a:chOff x="2947677" y="1848022"/>
            <a:chExt cx="4564189" cy="3841579"/>
          </a:xfrm>
        </p:grpSpPr>
        <p:sp>
          <p:nvSpPr>
            <p:cNvPr id="42" name="矩形 24">
              <a:extLst>
                <a:ext uri="{FF2B5EF4-FFF2-40B4-BE49-F238E27FC236}">
                  <a16:creationId xmlns:a16="http://schemas.microsoft.com/office/drawing/2014/main" id="{83B60FA4-7CB3-4DE3-8E18-0617935D7610}"/>
                </a:ext>
              </a:extLst>
            </p:cNvPr>
            <p:cNvSpPr/>
            <p:nvPr/>
          </p:nvSpPr>
          <p:spPr>
            <a:xfrm rot="1800000">
              <a:off x="3329273" y="3453791"/>
              <a:ext cx="4182593" cy="2235810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43" name="Oval 3">
              <a:extLst>
                <a:ext uri="{FF2B5EF4-FFF2-40B4-BE49-F238E27FC236}">
                  <a16:creationId xmlns:a16="http://schemas.microsoft.com/office/drawing/2014/main" id="{0E63B9CA-86D2-43A6-9257-05D0332043D3}"/>
                </a:ext>
              </a:extLst>
            </p:cNvPr>
            <p:cNvSpPr/>
            <p:nvPr/>
          </p:nvSpPr>
          <p:spPr>
            <a:xfrm>
              <a:off x="2947677" y="1848022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5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2B253F15-335D-4D45-AC6B-B310E7BB70BB}"/>
              </a:ext>
            </a:extLst>
          </p:cNvPr>
          <p:cNvGrpSpPr/>
          <p:nvPr/>
        </p:nvGrpSpPr>
        <p:grpSpPr>
          <a:xfrm>
            <a:off x="4994452" y="4040802"/>
            <a:ext cx="1167018" cy="944638"/>
            <a:chOff x="2614588" y="1669709"/>
            <a:chExt cx="4897278" cy="4019891"/>
          </a:xfrm>
        </p:grpSpPr>
        <p:sp>
          <p:nvSpPr>
            <p:cNvPr id="47" name="矩形 24">
              <a:extLst>
                <a:ext uri="{FF2B5EF4-FFF2-40B4-BE49-F238E27FC236}">
                  <a16:creationId xmlns:a16="http://schemas.microsoft.com/office/drawing/2014/main" id="{92DCF828-7A72-4B77-917C-B4E2D76B9BB6}"/>
                </a:ext>
              </a:extLst>
            </p:cNvPr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900">
                <a:solidFill>
                  <a:schemeClr val="bg1"/>
                </a:solidFill>
              </a:endParaRPr>
            </a:p>
          </p:txBody>
        </p:sp>
        <p:sp>
          <p:nvSpPr>
            <p:cNvPr id="48" name="Oval 3">
              <a:extLst>
                <a:ext uri="{FF2B5EF4-FFF2-40B4-BE49-F238E27FC236}">
                  <a16:creationId xmlns:a16="http://schemas.microsoft.com/office/drawing/2014/main" id="{BD7D0E16-58D1-46EE-8D9F-4F2F88C8070F}"/>
                </a:ext>
              </a:extLst>
            </p:cNvPr>
            <p:cNvSpPr/>
            <p:nvPr/>
          </p:nvSpPr>
          <p:spPr>
            <a:xfrm>
              <a:off x="2614588" y="1669709"/>
              <a:ext cx="2326181" cy="2327504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6</a:t>
              </a:r>
              <a:endParaRPr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60C60E5-6875-41B4-8015-47BB9FC94E3F}"/>
              </a:ext>
            </a:extLst>
          </p:cNvPr>
          <p:cNvSpPr txBox="1"/>
          <p:nvPr/>
        </p:nvSpPr>
        <p:spPr>
          <a:xfrm>
            <a:off x="6030071" y="3440974"/>
            <a:ext cx="2096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Web</a:t>
            </a:r>
            <a:r>
              <a:rPr lang="zh-CN" altLang="en-US" dirty="0"/>
              <a:t>应用架构设计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3C4ACF4-456F-4438-8059-E503620C425E}"/>
              </a:ext>
            </a:extLst>
          </p:cNvPr>
          <p:cNvSpPr txBox="1"/>
          <p:nvPr/>
        </p:nvSpPr>
        <p:spPr>
          <a:xfrm>
            <a:off x="6013214" y="420236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应用设计</a:t>
            </a:r>
          </a:p>
        </p:txBody>
      </p:sp>
    </p:spTree>
    <p:extLst>
      <p:ext uri="{BB962C8B-B14F-4D97-AF65-F5344CB8AC3E}">
        <p14:creationId xmlns:p14="http://schemas.microsoft.com/office/powerpoint/2010/main" val="313361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280376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421298" y="1193319"/>
            <a:ext cx="3235842" cy="36279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b="1" dirty="0">
                <a:latin typeface="+mn-ea"/>
              </a:rPr>
              <a:t>架构设计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310B6C4-5C0A-4099-A7B4-3718916E2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498" y="2236800"/>
            <a:ext cx="10296691" cy="321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00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06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应用设计</a:t>
            </a:r>
          </a:p>
        </p:txBody>
      </p:sp>
    </p:spTree>
    <p:extLst>
      <p:ext uri="{BB962C8B-B14F-4D97-AF65-F5344CB8AC3E}">
        <p14:creationId xmlns:p14="http://schemas.microsoft.com/office/powerpoint/2010/main" val="2860102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053131"/>
            <a:ext cx="0" cy="1063518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258020" y="1053131"/>
            <a:ext cx="10089979" cy="92333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600" b="1" dirty="0">
                <a:latin typeface="+mn-ea"/>
              </a:rPr>
              <a:t>设计模式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：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miniBBS</a:t>
            </a:r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系统是按照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MVC</a:t>
            </a:r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模式进行设计实现的，采用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Tomcat</a:t>
            </a:r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作为后台服务器，以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MySQL</a:t>
            </a:r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数据库作为数据服务器，使用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jsp</a:t>
            </a:r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中的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java</a:t>
            </a:r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代码进行逻辑控制，表现层使用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JSP</a:t>
            </a:r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页面展示，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用于在网络上为网民提供一个信息发布和获取的场所。实现了查看，发表和删除帖子的功能。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6" name="图片 5" descr="截屏2020-06-01 下午8.13.22">
            <a:extLst>
              <a:ext uri="{FF2B5EF4-FFF2-40B4-BE49-F238E27FC236}">
                <a16:creationId xmlns:a16="http://schemas.microsoft.com/office/drawing/2014/main" id="{CB6C32D1-6A2A-44D0-8BCF-1AC96CB0DA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64740" y="2116649"/>
            <a:ext cx="7693660" cy="395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78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280376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421298" y="1193319"/>
            <a:ext cx="3235842" cy="36279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b="1" dirty="0">
                <a:latin typeface="+mn-ea"/>
              </a:rPr>
              <a:t>前台显示模块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6" name="图片 5" descr="截屏2020-06-01 下午8.13.32">
            <a:extLst>
              <a:ext uri="{FF2B5EF4-FFF2-40B4-BE49-F238E27FC236}">
                <a16:creationId xmlns:a16="http://schemas.microsoft.com/office/drawing/2014/main" id="{9F09D6A8-8A00-4F8B-B10B-51DD07C7785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47092" y="1632311"/>
            <a:ext cx="8097814" cy="424203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BAE2F65-015F-4EAE-AC0E-1A6731C41DE0}"/>
              </a:ext>
            </a:extLst>
          </p:cNvPr>
          <p:cNvSpPr txBox="1"/>
          <p:nvPr/>
        </p:nvSpPr>
        <p:spPr>
          <a:xfrm>
            <a:off x="4272423" y="6085840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前台</a:t>
            </a:r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模块的对象包括了所有的用户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786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280376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421298" y="1193319"/>
            <a:ext cx="3235842" cy="36279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b="1" dirty="0">
                <a:latin typeface="+mn-ea"/>
              </a:rPr>
              <a:t>后台管理模块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BAE2F65-015F-4EAE-AC0E-1A6731C41DE0}"/>
              </a:ext>
            </a:extLst>
          </p:cNvPr>
          <p:cNvSpPr txBox="1"/>
          <p:nvPr/>
        </p:nvSpPr>
        <p:spPr>
          <a:xfrm>
            <a:off x="4281761" y="6085840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后台模块的使用对象为管理人员</a:t>
            </a:r>
          </a:p>
          <a:p>
            <a:endParaRPr lang="zh-CN" altLang="en-US" dirty="0"/>
          </a:p>
        </p:txBody>
      </p:sp>
      <p:pic>
        <p:nvPicPr>
          <p:cNvPr id="7" name="图片 6" descr="截屏2020-06-01 下午8.21.33">
            <a:extLst>
              <a:ext uri="{FF2B5EF4-FFF2-40B4-BE49-F238E27FC236}">
                <a16:creationId xmlns:a16="http://schemas.microsoft.com/office/drawing/2014/main" id="{20231C8C-D8F3-4022-8476-6A3CCE500EA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039219" y="901914"/>
            <a:ext cx="6514466" cy="518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79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421298" y="1361440"/>
            <a:ext cx="0" cy="3626154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633564" y="1361441"/>
            <a:ext cx="9958997" cy="3775393"/>
            <a:chOff x="840284" y="3240933"/>
            <a:chExt cx="6367184" cy="1887126"/>
          </a:xfrm>
        </p:grpSpPr>
        <p:sp>
          <p:nvSpPr>
            <p:cNvPr id="34" name="矩形 33"/>
            <p:cNvSpPr/>
            <p:nvPr/>
          </p:nvSpPr>
          <p:spPr>
            <a:xfrm>
              <a:off x="874713" y="3815069"/>
              <a:ext cx="6332755" cy="131299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用户：用户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ID</a:t>
              </a: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，用户名，密码，邮箱，出生年月日，头像，注册时间，最后登陆时间，发表帖子数，用户最后登陆的</a:t>
              </a:r>
              <a:r>
                <a:rPr lang="en-US" altLang="zh-CN" sz="1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ip</a:t>
              </a:r>
              <a:endParaRPr lang="zh-CN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板块：板块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ID</a:t>
              </a: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，板块名字，板块介绍，帖子数，状态，回复数；</a:t>
              </a:r>
            </a:p>
            <a:p>
              <a:pPr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帖子：帖子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ID</a:t>
              </a: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，帖子作者，帖子内容，帖子所属板块，发表时间，是否置顶；</a:t>
              </a:r>
            </a:p>
            <a:p>
              <a:pPr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留言；留言帖子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ID</a:t>
              </a: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，回复内容，回复作者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id</a:t>
              </a: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，回复时间；</a:t>
              </a:r>
            </a:p>
            <a:p>
              <a:pPr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功能：功能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Id</a:t>
              </a: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，功能名，功能信息；</a:t>
              </a:r>
            </a:p>
            <a:p>
              <a:pPr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功能权限表：用户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ID</a:t>
              </a: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，功能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ID</a:t>
              </a:r>
              <a:r>
                <a:rPr lang="zh-CN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；</a:t>
              </a:r>
            </a:p>
            <a:p>
              <a:pPr algn="just">
                <a:lnSpc>
                  <a:spcPct val="120000"/>
                </a:lnSpc>
              </a:pP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40284" y="3240933"/>
              <a:ext cx="2050552" cy="24186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zh-CN" b="1" dirty="0"/>
                <a:t>数据库设计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34C59A1-5D55-4556-930E-3FC778D5132B}"/>
              </a:ext>
            </a:extLst>
          </p:cNvPr>
          <p:cNvSpPr txBox="1"/>
          <p:nvPr/>
        </p:nvSpPr>
        <p:spPr>
          <a:xfrm>
            <a:off x="1633564" y="1771396"/>
            <a:ext cx="898194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根据前面的需求描述，本系统中可以抽象出来的数据模型有：用户，板块，帖子，留言，回复，功能，功能权限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根据其不同的功能需求得到以下表：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453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390818" y="2205375"/>
            <a:ext cx="0" cy="2793345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647922" y="2205376"/>
            <a:ext cx="9993305" cy="3006444"/>
            <a:chOff x="784576" y="3889001"/>
            <a:chExt cx="6332755" cy="3196913"/>
          </a:xfrm>
        </p:grpSpPr>
        <p:sp>
          <p:nvSpPr>
            <p:cNvPr id="34" name="矩形 33"/>
            <p:cNvSpPr/>
            <p:nvPr/>
          </p:nvSpPr>
          <p:spPr>
            <a:xfrm>
              <a:off x="784576" y="4545984"/>
              <a:ext cx="6332755" cy="253993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使用</a:t>
              </a: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DAO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的形式进行数据库操作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，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在</a:t>
              </a: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DAO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中实现对数据表的增删改查，</a:t>
              </a: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DAO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不进行其他的逻辑操作</a:t>
              </a:r>
              <a:endPara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前台</a:t>
              </a: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JSP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页面产生的请求交由对应的</a:t>
              </a: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Action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进行逻辑操作</a:t>
              </a:r>
              <a:endPara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通过</a:t>
              </a:r>
              <a:r>
                <a:rPr lang="en-US" altLang="zh-CN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WebApplicationContext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对象获取</a:t>
              </a: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DAO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将要操作的对象的相关参数传给</a:t>
              </a: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DAO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即可</a:t>
              </a:r>
              <a:endPara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采用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对接口编程，使各个模块之间低耦合，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提高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程序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的</a:t>
              </a:r>
              <a:r>
                <a:rPr lang="zh-CN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可扩展性。</a:t>
              </a:r>
            </a:p>
            <a:p>
              <a:pPr algn="just">
                <a:lnSpc>
                  <a:spcPct val="120000"/>
                </a:lnSpc>
              </a:pPr>
              <a:endParaRPr lang="en-US" altLang="zh-CN" dirty="0"/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altLang="zh-CN" dirty="0"/>
            </a:p>
          </p:txBody>
        </p:sp>
        <p:sp>
          <p:nvSpPr>
            <p:cNvPr id="35" name="矩形 34"/>
            <p:cNvSpPr/>
            <p:nvPr/>
          </p:nvSpPr>
          <p:spPr>
            <a:xfrm>
              <a:off x="784576" y="3889001"/>
              <a:ext cx="2050552" cy="38577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数据库连接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</p:spTree>
    <p:extLst>
      <p:ext uri="{BB962C8B-B14F-4D97-AF65-F5344CB8AC3E}">
        <p14:creationId xmlns:p14="http://schemas.microsoft.com/office/powerpoint/2010/main" val="59014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07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应用运维与</a:t>
            </a:r>
            <a:r>
              <a:rPr lang="en-US" altLang="zh-CN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Seo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策略分析</a:t>
            </a:r>
          </a:p>
        </p:txBody>
      </p:sp>
    </p:spTree>
    <p:extLst>
      <p:ext uri="{BB962C8B-B14F-4D97-AF65-F5344CB8AC3E}">
        <p14:creationId xmlns:p14="http://schemas.microsoft.com/office/powerpoint/2010/main" val="417900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421298" y="1961535"/>
            <a:ext cx="0" cy="3716594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805401" y="1961535"/>
            <a:ext cx="9993305" cy="3456659"/>
            <a:chOff x="874713" y="4137784"/>
            <a:chExt cx="6332755" cy="3675649"/>
          </a:xfrm>
        </p:grpSpPr>
        <p:sp>
          <p:nvSpPr>
            <p:cNvPr id="34" name="矩形 33"/>
            <p:cNvSpPr/>
            <p:nvPr/>
          </p:nvSpPr>
          <p:spPr>
            <a:xfrm>
              <a:off x="874713" y="4600000"/>
              <a:ext cx="6332755" cy="321343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本项目开发阶段的用户都是开发人员，所以论坛内的帖子，板块更新都是我们自己更新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发表帖子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开发人员以用户身份登陆进行更新，内容是从网上搬运，更新周期就是新功能实现时测试的时候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板块更新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开发人员管理员以管理员身份登陆，进行板块更新，版块主题由我们自拟，更新时间也是新功能实现测试的时候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Web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页面更换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我们的页面都是极其简单的，不存在什么更换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社区维护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应为用户就是我们自己，所以维护工作也不多，就是在新功能实现的时候修复一些错误当作维护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4137784"/>
              <a:ext cx="2050552" cy="2375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内容维护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</p:spTree>
    <p:extLst>
      <p:ext uri="{BB962C8B-B14F-4D97-AF65-F5344CB8AC3E}">
        <p14:creationId xmlns:p14="http://schemas.microsoft.com/office/powerpoint/2010/main" val="121598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421298" y="1961535"/>
            <a:ext cx="0" cy="3716594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805401" y="1961533"/>
            <a:ext cx="9993305" cy="3456658"/>
            <a:chOff x="874713" y="4137784"/>
            <a:chExt cx="6332755" cy="3675650"/>
          </a:xfrm>
        </p:grpSpPr>
        <p:sp>
          <p:nvSpPr>
            <p:cNvPr id="34" name="矩形 33"/>
            <p:cNvSpPr/>
            <p:nvPr/>
          </p:nvSpPr>
          <p:spPr>
            <a:xfrm>
              <a:off x="874713" y="4600000"/>
              <a:ext cx="6332755" cy="32134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搜索引擎优化的工作就是提高网页被搜索到的几率，我们能想到的策略如下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1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、利用重要的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HTML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标签：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在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web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页面的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&lt;title&gt;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属性中嵌入帖子的关键字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检查帖子中图片标签的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ALT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属性（值）是否为空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&lt;meta&gt;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标签提供页面的元信息，因此也是不可或缺的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在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&lt;h&gt;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标题标签中嵌入帖子的关键字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2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、请专门提供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SEO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服务的公司来帮忙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增加成本，本项目不考虑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3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、正对主流搜索引擎进行优化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针对搜索引擎的排名原理有针对地进行优化，难度较大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4137784"/>
              <a:ext cx="2050552" cy="38577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600" b="1" dirty="0">
                  <a:latin typeface="+mn-ea"/>
                </a:rPr>
                <a:t>SEO</a:t>
              </a:r>
              <a:r>
                <a:rPr lang="zh-CN" altLang="en-US" sz="1600" b="1" dirty="0">
                  <a:latin typeface="+mn-ea"/>
                </a:rPr>
                <a:t>（搜索引擎优化）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</p:spTree>
    <p:extLst>
      <p:ext uri="{BB962C8B-B14F-4D97-AF65-F5344CB8AC3E}">
        <p14:creationId xmlns:p14="http://schemas.microsoft.com/office/powerpoint/2010/main" val="51565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01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小组成员组间分工</a:t>
            </a:r>
          </a:p>
        </p:txBody>
      </p:sp>
    </p:spTree>
    <p:extLst>
      <p:ext uri="{BB962C8B-B14F-4D97-AF65-F5344CB8AC3E}">
        <p14:creationId xmlns:p14="http://schemas.microsoft.com/office/powerpoint/2010/main" val="157849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390818" y="2205375"/>
            <a:ext cx="0" cy="2793345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790161" y="2439334"/>
            <a:ext cx="9993305" cy="1979331"/>
            <a:chOff x="874713" y="4137784"/>
            <a:chExt cx="6332755" cy="2104729"/>
          </a:xfrm>
        </p:grpSpPr>
        <p:sp>
          <p:nvSpPr>
            <p:cNvPr id="34" name="矩形 33"/>
            <p:cNvSpPr/>
            <p:nvPr/>
          </p:nvSpPr>
          <p:spPr>
            <a:xfrm>
              <a:off x="874713" y="4600000"/>
              <a:ext cx="6332755" cy="164251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推广营销是运维的重要内容，可以让更多的人认识、了解和访问本应用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设想了集中办法，但没有具体实施：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投放广告，在其他网站投放广告吸引用户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交换链接，寻找其他网站的管理员，达成交换链接的合作协议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联系搜索引擎，请他们帮助推广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4137784"/>
              <a:ext cx="2050552" cy="38577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推广营销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</p:spTree>
    <p:extLst>
      <p:ext uri="{BB962C8B-B14F-4D97-AF65-F5344CB8AC3E}">
        <p14:creationId xmlns:p14="http://schemas.microsoft.com/office/powerpoint/2010/main" val="83646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08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项目计划</a:t>
            </a:r>
          </a:p>
        </p:txBody>
      </p:sp>
    </p:spTree>
    <p:extLst>
      <p:ext uri="{BB962C8B-B14F-4D97-AF65-F5344CB8AC3E}">
        <p14:creationId xmlns:p14="http://schemas.microsoft.com/office/powerpoint/2010/main" val="325871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421298" y="1961535"/>
            <a:ext cx="0" cy="2610465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619441" y="1961535"/>
            <a:ext cx="10047185" cy="2605806"/>
            <a:chOff x="756870" y="4137787"/>
            <a:chExt cx="6366899" cy="2770894"/>
          </a:xfrm>
        </p:grpSpPr>
        <p:sp>
          <p:nvSpPr>
            <p:cNvPr id="34" name="矩形 33"/>
            <p:cNvSpPr/>
            <p:nvPr/>
          </p:nvSpPr>
          <p:spPr>
            <a:xfrm>
              <a:off x="791014" y="5266167"/>
              <a:ext cx="6332755" cy="164251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Scrum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团队：开发团队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孔珂煜，贾小博，李新宇，崔雨薇，任方怡，王开心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辅助角色：管理人员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李灿</a:t>
              </a:r>
              <a:endPara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756870" y="4137787"/>
              <a:ext cx="5268553" cy="10141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600" b="1" dirty="0">
                  <a:latin typeface="+mn-ea"/>
                </a:rPr>
                <a:t>Scrum</a:t>
              </a:r>
              <a:r>
                <a:rPr lang="zh-CN" altLang="en-US" sz="1600" b="1" dirty="0">
                  <a:latin typeface="+mn-ea"/>
                </a:rPr>
                <a:t>方法</a:t>
              </a:r>
              <a:endParaRPr lang="en-US" altLang="zh-CN" sz="1600" b="1" dirty="0"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600" b="1" dirty="0"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Scrum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是一个敏捷开发方法，常用于软件开发。是一种迭代式增量软件开发过程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</p:spTree>
    <p:extLst>
      <p:ext uri="{BB962C8B-B14F-4D97-AF65-F5344CB8AC3E}">
        <p14:creationId xmlns:p14="http://schemas.microsoft.com/office/powerpoint/2010/main" val="120867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116498" y="1275735"/>
            <a:ext cx="0" cy="280376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421298" y="1193319"/>
            <a:ext cx="3235842" cy="36279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600" b="1" dirty="0">
                <a:latin typeface="+mn-ea"/>
              </a:rPr>
              <a:t>Product Backlog</a:t>
            </a:r>
            <a:endParaRPr lang="zh-CN" altLang="en-US" sz="1600" b="1" dirty="0">
              <a:latin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448341" y="322784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86F9A8-FA59-4FD9-A2AF-ECEBEEEDA7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609" y="900160"/>
            <a:ext cx="5669623" cy="567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3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 23"/>
          <p:cNvSpPr/>
          <p:nvPr/>
        </p:nvSpPr>
        <p:spPr>
          <a:xfrm>
            <a:off x="3177540" y="2781300"/>
            <a:ext cx="8663940" cy="3787140"/>
          </a:xfrm>
          <a:custGeom>
            <a:avLst/>
            <a:gdLst>
              <a:gd name="connsiteX0" fmla="*/ 8663940 w 8663940"/>
              <a:gd name="connsiteY0" fmla="*/ 1828800 h 3787140"/>
              <a:gd name="connsiteX1" fmla="*/ 4945380 w 8663940"/>
              <a:gd name="connsiteY1" fmla="*/ 3787140 h 3787140"/>
              <a:gd name="connsiteX2" fmla="*/ 3139440 w 8663940"/>
              <a:gd name="connsiteY2" fmla="*/ 2674620 h 3787140"/>
              <a:gd name="connsiteX3" fmla="*/ 350520 w 8663940"/>
              <a:gd name="connsiteY3" fmla="*/ 1028700 h 3787140"/>
              <a:gd name="connsiteX4" fmla="*/ 358140 w 8663940"/>
              <a:gd name="connsiteY4" fmla="*/ 327660 h 3787140"/>
              <a:gd name="connsiteX5" fmla="*/ 0 w 8663940"/>
              <a:gd name="connsiteY5" fmla="*/ 114300 h 3787140"/>
              <a:gd name="connsiteX6" fmla="*/ 182880 w 8663940"/>
              <a:gd name="connsiteY6" fmla="*/ 38100 h 3787140"/>
              <a:gd name="connsiteX7" fmla="*/ 807720 w 8663940"/>
              <a:gd name="connsiteY7" fmla="*/ 15240 h 3787140"/>
              <a:gd name="connsiteX8" fmla="*/ 1051560 w 8663940"/>
              <a:gd name="connsiteY8" fmla="*/ 152400 h 3787140"/>
              <a:gd name="connsiteX9" fmla="*/ 1097280 w 8663940"/>
              <a:gd name="connsiteY9" fmla="*/ 0 h 3787140"/>
              <a:gd name="connsiteX10" fmla="*/ 1676400 w 8663940"/>
              <a:gd name="connsiteY10" fmla="*/ 342900 h 3787140"/>
              <a:gd name="connsiteX11" fmla="*/ 1775460 w 8663940"/>
              <a:gd name="connsiteY11" fmla="*/ 7620 h 3787140"/>
              <a:gd name="connsiteX12" fmla="*/ 2240280 w 8663940"/>
              <a:gd name="connsiteY12" fmla="*/ 289560 h 3787140"/>
              <a:gd name="connsiteX13" fmla="*/ 2339340 w 8663940"/>
              <a:gd name="connsiteY13" fmla="*/ 68580 h 3787140"/>
              <a:gd name="connsiteX14" fmla="*/ 2446020 w 8663940"/>
              <a:gd name="connsiteY14" fmla="*/ 7620 h 3787140"/>
              <a:gd name="connsiteX15" fmla="*/ 3017520 w 8663940"/>
              <a:gd name="connsiteY15" fmla="*/ 350520 h 3787140"/>
              <a:gd name="connsiteX16" fmla="*/ 3131820 w 8663940"/>
              <a:gd name="connsiteY16" fmla="*/ 7620 h 3787140"/>
              <a:gd name="connsiteX17" fmla="*/ 3718560 w 8663940"/>
              <a:gd name="connsiteY17" fmla="*/ 358140 h 3787140"/>
              <a:gd name="connsiteX18" fmla="*/ 3802380 w 8663940"/>
              <a:gd name="connsiteY18" fmla="*/ 7620 h 3787140"/>
              <a:gd name="connsiteX19" fmla="*/ 4084320 w 8663940"/>
              <a:gd name="connsiteY19" fmla="*/ 182880 h 3787140"/>
              <a:gd name="connsiteX20" fmla="*/ 4175760 w 8663940"/>
              <a:gd name="connsiteY20" fmla="*/ 0 h 3787140"/>
              <a:gd name="connsiteX21" fmla="*/ 4541520 w 8663940"/>
              <a:gd name="connsiteY21" fmla="*/ 236220 h 3787140"/>
              <a:gd name="connsiteX22" fmla="*/ 4861560 w 8663940"/>
              <a:gd name="connsiteY22" fmla="*/ 0 h 3787140"/>
              <a:gd name="connsiteX23" fmla="*/ 5120640 w 8663940"/>
              <a:gd name="connsiteY23" fmla="*/ 144780 h 3787140"/>
              <a:gd name="connsiteX24" fmla="*/ 5242560 w 8663940"/>
              <a:gd name="connsiteY24" fmla="*/ 76200 h 3787140"/>
              <a:gd name="connsiteX25" fmla="*/ 5425440 w 8663940"/>
              <a:gd name="connsiteY25" fmla="*/ 38100 h 3787140"/>
              <a:gd name="connsiteX26" fmla="*/ 5547360 w 8663940"/>
              <a:gd name="connsiteY26" fmla="*/ 45720 h 3787140"/>
              <a:gd name="connsiteX27" fmla="*/ 5631180 w 8663940"/>
              <a:gd name="connsiteY27" fmla="*/ 38100 h 3787140"/>
              <a:gd name="connsiteX28" fmla="*/ 8663940 w 8663940"/>
              <a:gd name="connsiteY28" fmla="*/ 1828800 h 3787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663940" h="3787140">
                <a:moveTo>
                  <a:pt x="8663940" y="1828800"/>
                </a:moveTo>
                <a:lnTo>
                  <a:pt x="4945380" y="3787140"/>
                </a:lnTo>
                <a:lnTo>
                  <a:pt x="3139440" y="2674620"/>
                </a:lnTo>
                <a:lnTo>
                  <a:pt x="350520" y="1028700"/>
                </a:lnTo>
                <a:lnTo>
                  <a:pt x="358140" y="327660"/>
                </a:lnTo>
                <a:lnTo>
                  <a:pt x="0" y="114300"/>
                </a:lnTo>
                <a:lnTo>
                  <a:pt x="182880" y="38100"/>
                </a:lnTo>
                <a:lnTo>
                  <a:pt x="807720" y="15240"/>
                </a:lnTo>
                <a:lnTo>
                  <a:pt x="1051560" y="152400"/>
                </a:lnTo>
                <a:lnTo>
                  <a:pt x="1097280" y="0"/>
                </a:lnTo>
                <a:lnTo>
                  <a:pt x="1676400" y="342900"/>
                </a:lnTo>
                <a:lnTo>
                  <a:pt x="1775460" y="7620"/>
                </a:lnTo>
                <a:lnTo>
                  <a:pt x="2240280" y="289560"/>
                </a:lnTo>
                <a:lnTo>
                  <a:pt x="2339340" y="68580"/>
                </a:lnTo>
                <a:lnTo>
                  <a:pt x="2446020" y="7620"/>
                </a:lnTo>
                <a:lnTo>
                  <a:pt x="3017520" y="350520"/>
                </a:lnTo>
                <a:lnTo>
                  <a:pt x="3131820" y="7620"/>
                </a:lnTo>
                <a:lnTo>
                  <a:pt x="3718560" y="358140"/>
                </a:lnTo>
                <a:lnTo>
                  <a:pt x="3802380" y="7620"/>
                </a:lnTo>
                <a:lnTo>
                  <a:pt x="4084320" y="182880"/>
                </a:lnTo>
                <a:lnTo>
                  <a:pt x="4175760" y="0"/>
                </a:lnTo>
                <a:lnTo>
                  <a:pt x="4541520" y="236220"/>
                </a:lnTo>
                <a:lnTo>
                  <a:pt x="4861560" y="0"/>
                </a:lnTo>
                <a:lnTo>
                  <a:pt x="5120640" y="144780"/>
                </a:lnTo>
                <a:lnTo>
                  <a:pt x="5242560" y="76200"/>
                </a:lnTo>
                <a:lnTo>
                  <a:pt x="5425440" y="38100"/>
                </a:lnTo>
                <a:lnTo>
                  <a:pt x="5547360" y="45720"/>
                </a:lnTo>
                <a:lnTo>
                  <a:pt x="5631180" y="38100"/>
                </a:lnTo>
                <a:lnTo>
                  <a:pt x="8663940" y="1828800"/>
                </a:lnTo>
                <a:close/>
              </a:path>
            </a:pathLst>
          </a:custGeom>
          <a:gradFill flip="none" rotWithShape="0">
            <a:gsLst>
              <a:gs pos="0">
                <a:schemeClr val="bg1">
                  <a:lumMod val="75000"/>
                  <a:alpha val="5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12465" y="2363106"/>
            <a:ext cx="616707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5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159857"/>
                    </a:gs>
                    <a:gs pos="100000">
                      <a:srgbClr val="155798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Arial"/>
                <a:ea typeface="微软雅黑"/>
                <a:cs typeface="+mn-cs"/>
              </a:rPr>
              <a:t>THANKS</a:t>
            </a:r>
            <a:endParaRPr kumimoji="0" lang="zh-CN" altLang="en-US" sz="115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159857"/>
                  </a:gs>
                  <a:gs pos="100000">
                    <a:srgbClr val="155798"/>
                  </a:gs>
                </a:gsLst>
                <a:lin ang="2700000" scaled="1"/>
                <a:tileRect/>
              </a:gra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矩形 24"/>
          <p:cNvSpPr/>
          <p:nvPr/>
        </p:nvSpPr>
        <p:spPr>
          <a:xfrm rot="1800000">
            <a:off x="9015772" y="1740749"/>
            <a:ext cx="1353657" cy="538862"/>
          </a:xfrm>
          <a:custGeom>
            <a:avLst/>
            <a:gdLst>
              <a:gd name="connsiteX0" fmla="*/ 0 w 2631624"/>
              <a:gd name="connsiteY0" fmla="*/ 0 h 886157"/>
              <a:gd name="connsiteX1" fmla="*/ 2631624 w 2631624"/>
              <a:gd name="connsiteY1" fmla="*/ 0 h 886157"/>
              <a:gd name="connsiteX2" fmla="*/ 2631624 w 2631624"/>
              <a:gd name="connsiteY2" fmla="*/ 886157 h 886157"/>
              <a:gd name="connsiteX3" fmla="*/ 0 w 2631624"/>
              <a:gd name="connsiteY3" fmla="*/ 886157 h 886157"/>
              <a:gd name="connsiteX4" fmla="*/ 0 w 2631624"/>
              <a:gd name="connsiteY4" fmla="*/ 0 h 886157"/>
              <a:gd name="connsiteX0" fmla="*/ 0 w 2631624"/>
              <a:gd name="connsiteY0" fmla="*/ 0 h 886157"/>
              <a:gd name="connsiteX1" fmla="*/ 2631624 w 2631624"/>
              <a:gd name="connsiteY1" fmla="*/ 0 h 886157"/>
              <a:gd name="connsiteX2" fmla="*/ 2631624 w 2631624"/>
              <a:gd name="connsiteY2" fmla="*/ 886157 h 886157"/>
              <a:gd name="connsiteX3" fmla="*/ 416437 w 2631624"/>
              <a:gd name="connsiteY3" fmla="*/ 877924 h 886157"/>
              <a:gd name="connsiteX4" fmla="*/ 0 w 2631624"/>
              <a:gd name="connsiteY4" fmla="*/ 886157 h 886157"/>
              <a:gd name="connsiteX5" fmla="*/ 0 w 2631624"/>
              <a:gd name="connsiteY5" fmla="*/ 0 h 886157"/>
              <a:gd name="connsiteX0" fmla="*/ 0 w 2631624"/>
              <a:gd name="connsiteY0" fmla="*/ 10588 h 896745"/>
              <a:gd name="connsiteX1" fmla="*/ 431384 w 2631624"/>
              <a:gd name="connsiteY1" fmla="*/ 0 h 896745"/>
              <a:gd name="connsiteX2" fmla="*/ 2631624 w 2631624"/>
              <a:gd name="connsiteY2" fmla="*/ 10588 h 896745"/>
              <a:gd name="connsiteX3" fmla="*/ 2631624 w 2631624"/>
              <a:gd name="connsiteY3" fmla="*/ 896745 h 896745"/>
              <a:gd name="connsiteX4" fmla="*/ 416437 w 2631624"/>
              <a:gd name="connsiteY4" fmla="*/ 888512 h 896745"/>
              <a:gd name="connsiteX5" fmla="*/ 0 w 2631624"/>
              <a:gd name="connsiteY5" fmla="*/ 896745 h 896745"/>
              <a:gd name="connsiteX6" fmla="*/ 0 w 2631624"/>
              <a:gd name="connsiteY6" fmla="*/ 10588 h 896745"/>
              <a:gd name="connsiteX0" fmla="*/ 0 w 2631624"/>
              <a:gd name="connsiteY0" fmla="*/ 896745 h 896745"/>
              <a:gd name="connsiteX1" fmla="*/ 431384 w 2631624"/>
              <a:gd name="connsiteY1" fmla="*/ 0 h 896745"/>
              <a:gd name="connsiteX2" fmla="*/ 2631624 w 2631624"/>
              <a:gd name="connsiteY2" fmla="*/ 10588 h 896745"/>
              <a:gd name="connsiteX3" fmla="*/ 2631624 w 2631624"/>
              <a:gd name="connsiteY3" fmla="*/ 896745 h 896745"/>
              <a:gd name="connsiteX4" fmla="*/ 416437 w 2631624"/>
              <a:gd name="connsiteY4" fmla="*/ 888512 h 896745"/>
              <a:gd name="connsiteX5" fmla="*/ 0 w 2631624"/>
              <a:gd name="connsiteY5" fmla="*/ 896745 h 896745"/>
              <a:gd name="connsiteX0" fmla="*/ 0 w 2215187"/>
              <a:gd name="connsiteY0" fmla="*/ 888512 h 896745"/>
              <a:gd name="connsiteX1" fmla="*/ 14947 w 2215187"/>
              <a:gd name="connsiteY1" fmla="*/ 0 h 896745"/>
              <a:gd name="connsiteX2" fmla="*/ 2215187 w 2215187"/>
              <a:gd name="connsiteY2" fmla="*/ 10588 h 896745"/>
              <a:gd name="connsiteX3" fmla="*/ 2215187 w 2215187"/>
              <a:gd name="connsiteY3" fmla="*/ 896745 h 896745"/>
              <a:gd name="connsiteX4" fmla="*/ 0 w 2215187"/>
              <a:gd name="connsiteY4" fmla="*/ 888512 h 89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5187" h="896745">
                <a:moveTo>
                  <a:pt x="0" y="888512"/>
                </a:moveTo>
                <a:lnTo>
                  <a:pt x="14947" y="0"/>
                </a:lnTo>
                <a:lnTo>
                  <a:pt x="2215187" y="10588"/>
                </a:lnTo>
                <a:lnTo>
                  <a:pt x="2215187" y="896745"/>
                </a:lnTo>
                <a:lnTo>
                  <a:pt x="0" y="888512"/>
                </a:lnTo>
                <a:close/>
              </a:path>
            </a:pathLst>
          </a:custGeom>
          <a:gradFill flip="none" rotWithShape="0">
            <a:gsLst>
              <a:gs pos="0">
                <a:schemeClr val="bg1">
                  <a:lumMod val="75000"/>
                  <a:alpha val="5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82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Oval 3"/>
          <p:cNvSpPr/>
          <p:nvPr/>
        </p:nvSpPr>
        <p:spPr>
          <a:xfrm>
            <a:off x="8783696" y="1370013"/>
            <a:ext cx="560642" cy="560962"/>
          </a:xfrm>
          <a:prstGeom prst="ellipse">
            <a:avLst/>
          </a:prstGeom>
          <a:gradFill flip="none" rotWithShape="1">
            <a:gsLst>
              <a:gs pos="0">
                <a:srgbClr val="159857"/>
              </a:gs>
              <a:gs pos="100000">
                <a:srgbClr val="155798"/>
              </a:gs>
            </a:gsLst>
            <a:lin ang="2700000" scaled="1"/>
            <a:tileRect/>
          </a:gradFill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Oval 3"/>
          <p:cNvSpPr/>
          <p:nvPr/>
        </p:nvSpPr>
        <p:spPr>
          <a:xfrm>
            <a:off x="8859264" y="1438431"/>
            <a:ext cx="409507" cy="409740"/>
          </a:xfrm>
          <a:prstGeom prst="ellipse">
            <a:avLst/>
          </a:prstGeom>
          <a:solidFill>
            <a:schemeClr val="bg1"/>
          </a:solidFill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624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" grpId="0"/>
      <p:bldP spid="4" grpId="0" animBg="1"/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1005861" y="1087187"/>
            <a:ext cx="9566888" cy="5129493"/>
            <a:chOff x="753204" y="2923990"/>
            <a:chExt cx="6454264" cy="5129493"/>
          </a:xfrm>
        </p:grpSpPr>
        <p:sp>
          <p:nvSpPr>
            <p:cNvPr id="34" name="矩形 33"/>
            <p:cNvSpPr/>
            <p:nvPr/>
          </p:nvSpPr>
          <p:spPr>
            <a:xfrm>
              <a:off x="874713" y="3624963"/>
              <a:ext cx="6332755" cy="44285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数据库设计，类设计，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UI</a:t>
              </a: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界面设计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——</a:t>
              </a: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孔珂煜</a:t>
              </a: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注册，登录，登出功能实现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——</a:t>
              </a: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李灿</a:t>
              </a: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发表帖子，添加评论功能实现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———</a:t>
              </a: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贾小博</a:t>
              </a: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管理员添加，修改，删除版块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——</a:t>
              </a: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李新宇</a:t>
              </a: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对帖子的置顶，转移版块，删除处理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——</a:t>
              </a: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崔雨薇</a:t>
              </a: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对用户的管理，删除及赋予权限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——</a:t>
              </a: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任方怡</a:t>
              </a: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留言，分页功能实现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——</a:t>
              </a:r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王开心</a:t>
              </a:r>
              <a:endPara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753204" y="2923990"/>
              <a:ext cx="2117226" cy="36279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功能组成与成员分工</a:t>
              </a:r>
            </a:p>
          </p:txBody>
        </p:sp>
      </p:grpSp>
      <p:cxnSp>
        <p:nvCxnSpPr>
          <p:cNvPr id="31" name="Straight Connector 20">
            <a:extLst>
              <a:ext uri="{FF2B5EF4-FFF2-40B4-BE49-F238E27FC236}">
                <a16:creationId xmlns:a16="http://schemas.microsoft.com/office/drawing/2014/main" id="{332CCC67-1E5D-468A-9B33-4F0E950F6183}"/>
              </a:ext>
            </a:extLst>
          </p:cNvPr>
          <p:cNvCxnSpPr>
            <a:cxnSpLocks/>
          </p:cNvCxnSpPr>
          <p:nvPr/>
        </p:nvCxnSpPr>
        <p:spPr>
          <a:xfrm>
            <a:off x="905106" y="1449979"/>
            <a:ext cx="0" cy="4217817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16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02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项目建议书</a:t>
            </a:r>
          </a:p>
        </p:txBody>
      </p:sp>
    </p:spTree>
    <p:extLst>
      <p:ext uri="{BB962C8B-B14F-4D97-AF65-F5344CB8AC3E}">
        <p14:creationId xmlns:p14="http://schemas.microsoft.com/office/powerpoint/2010/main" val="388166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/>
          <p:nvPr/>
        </p:nvCxnSpPr>
        <p:spPr>
          <a:xfrm>
            <a:off x="905105" y="1320944"/>
            <a:ext cx="0" cy="1244791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185969" y="1488385"/>
            <a:ext cx="9386780" cy="1077350"/>
            <a:chOff x="874713" y="3325188"/>
            <a:chExt cx="6332755" cy="1077350"/>
          </a:xfrm>
        </p:grpSpPr>
        <p:sp>
          <p:nvSpPr>
            <p:cNvPr id="34" name="矩形 33"/>
            <p:cNvSpPr/>
            <p:nvPr/>
          </p:nvSpPr>
          <p:spPr>
            <a:xfrm>
              <a:off x="874713" y="3815069"/>
              <a:ext cx="6332755" cy="58746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论坛（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BBS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）是一种在 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Internet 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网上开放的信息服务系统，通过论坛用户可以方便的实现信息的交换和文件的共享。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25188"/>
              <a:ext cx="2050552" cy="36766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项目介绍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  <p:cxnSp>
        <p:nvCxnSpPr>
          <p:cNvPr id="31" name="Straight Connector 20">
            <a:extLst>
              <a:ext uri="{FF2B5EF4-FFF2-40B4-BE49-F238E27FC236}">
                <a16:creationId xmlns:a16="http://schemas.microsoft.com/office/drawing/2014/main" id="{332CCC67-1E5D-468A-9B33-4F0E950F6183}"/>
              </a:ext>
            </a:extLst>
          </p:cNvPr>
          <p:cNvCxnSpPr>
            <a:cxnSpLocks/>
          </p:cNvCxnSpPr>
          <p:nvPr/>
        </p:nvCxnSpPr>
        <p:spPr>
          <a:xfrm>
            <a:off x="905105" y="3181350"/>
            <a:ext cx="1" cy="1387109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4BFC54C-33D6-4040-9DCA-6D73DBAD951E}"/>
              </a:ext>
            </a:extLst>
          </p:cNvPr>
          <p:cNvGrpSpPr/>
          <p:nvPr/>
        </p:nvGrpSpPr>
        <p:grpSpPr>
          <a:xfrm>
            <a:off x="1185969" y="2974045"/>
            <a:ext cx="9167705" cy="1594414"/>
            <a:chOff x="874713" y="3325188"/>
            <a:chExt cx="6332755" cy="1594414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AA513B1-5DFE-4589-B61A-6506D0559D1C}"/>
                </a:ext>
              </a:extLst>
            </p:cNvPr>
            <p:cNvSpPr/>
            <p:nvPr/>
          </p:nvSpPr>
          <p:spPr>
            <a:xfrm>
              <a:off x="874713" y="3815069"/>
              <a:ext cx="6332755" cy="110453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用户信息管理</a:t>
              </a: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论坛内容实现及排版</a:t>
              </a: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用户权限所对应的功能实现</a:t>
              </a: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论坛文章发布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/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回复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5058228-F6A1-4C8D-8EFE-32049D2585F2}"/>
                </a:ext>
              </a:extLst>
            </p:cNvPr>
            <p:cNvSpPr/>
            <p:nvPr/>
          </p:nvSpPr>
          <p:spPr>
            <a:xfrm>
              <a:off x="874713" y="3325188"/>
              <a:ext cx="2050552" cy="36766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组成部分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84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03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Web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项目需求</a:t>
            </a:r>
          </a:p>
        </p:txBody>
      </p:sp>
    </p:spTree>
    <p:extLst>
      <p:ext uri="{BB962C8B-B14F-4D97-AF65-F5344CB8AC3E}">
        <p14:creationId xmlns:p14="http://schemas.microsoft.com/office/powerpoint/2010/main" val="135156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20"/>
          <p:cNvCxnSpPr>
            <a:cxnSpLocks/>
          </p:cNvCxnSpPr>
          <p:nvPr/>
        </p:nvCxnSpPr>
        <p:spPr>
          <a:xfrm>
            <a:off x="1421298" y="1961535"/>
            <a:ext cx="0" cy="3026059"/>
          </a:xfrm>
          <a:prstGeom prst="line">
            <a:avLst/>
          </a:prstGeom>
          <a:noFill/>
          <a:ln w="12700" cap="rnd">
            <a:gradFill flip="none" rotWithShape="1">
              <a:gsLst>
                <a:gs pos="0">
                  <a:srgbClr val="159857">
                    <a:alpha val="70000"/>
                  </a:srgbClr>
                </a:gs>
                <a:gs pos="100000">
                  <a:srgbClr val="155798">
                    <a:alpha val="70000"/>
                  </a:srgbClr>
                </a:gs>
              </a:gsLst>
              <a:lin ang="0" scaled="1"/>
              <a:tileRect/>
            </a:gradFill>
            <a:round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687414" y="1827598"/>
            <a:ext cx="9993305" cy="3159996"/>
            <a:chOff x="874713" y="3315530"/>
            <a:chExt cx="6332755" cy="2069401"/>
          </a:xfrm>
        </p:grpSpPr>
        <p:sp>
          <p:nvSpPr>
            <p:cNvPr id="34" name="矩形 33"/>
            <p:cNvSpPr/>
            <p:nvPr/>
          </p:nvSpPr>
          <p:spPr>
            <a:xfrm>
              <a:off x="874713" y="3815069"/>
              <a:ext cx="6332755" cy="156986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会员注册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提供新会员注册功能，包括提供录入信息的界面，检查注册信息的有效性，并 将注册会员信息保存在对应数据库的数据表中。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发表文章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提供会员发表文章的功能，未注册用户不允许使用该功能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会员管理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当网上论坛的会员完成注册后，系统会在数据库中加入会员的资料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285750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帖子管理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marL="742950" lvl="1" indent="-28575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管理员和版主都可以对会员发表的帖子进行转移、置顶和删除等操作。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713" y="3315530"/>
              <a:ext cx="2050552" cy="36766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b="1" dirty="0">
                  <a:latin typeface="+mn-ea"/>
                </a:rPr>
                <a:t>产品功能</a:t>
              </a: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476879" y="520011"/>
            <a:ext cx="329531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BBS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论坛系统</a:t>
            </a:r>
          </a:p>
        </p:txBody>
      </p:sp>
    </p:spTree>
    <p:extLst>
      <p:ext uri="{BB962C8B-B14F-4D97-AF65-F5344CB8AC3E}">
        <p14:creationId xmlns:p14="http://schemas.microsoft.com/office/powerpoint/2010/main" val="25815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25995" y="1451429"/>
            <a:ext cx="3918600" cy="2553482"/>
            <a:chOff x="2270304" y="2274035"/>
            <a:chExt cx="5241562" cy="3415565"/>
          </a:xfrm>
        </p:grpSpPr>
        <p:sp>
          <p:nvSpPr>
            <p:cNvPr id="3" name="矩形 24"/>
            <p:cNvSpPr/>
            <p:nvPr/>
          </p:nvSpPr>
          <p:spPr>
            <a:xfrm rot="1800000">
              <a:off x="3329273" y="3453789"/>
              <a:ext cx="4182593" cy="2235811"/>
            </a:xfrm>
            <a:custGeom>
              <a:avLst/>
              <a:gdLst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0 w 2631624"/>
                <a:gd name="connsiteY3" fmla="*/ 886157 h 886157"/>
                <a:gd name="connsiteX4" fmla="*/ 0 w 2631624"/>
                <a:gd name="connsiteY4" fmla="*/ 0 h 886157"/>
                <a:gd name="connsiteX0" fmla="*/ 0 w 2631624"/>
                <a:gd name="connsiteY0" fmla="*/ 0 h 886157"/>
                <a:gd name="connsiteX1" fmla="*/ 2631624 w 2631624"/>
                <a:gd name="connsiteY1" fmla="*/ 0 h 886157"/>
                <a:gd name="connsiteX2" fmla="*/ 2631624 w 2631624"/>
                <a:gd name="connsiteY2" fmla="*/ 886157 h 886157"/>
                <a:gd name="connsiteX3" fmla="*/ 416437 w 2631624"/>
                <a:gd name="connsiteY3" fmla="*/ 877924 h 886157"/>
                <a:gd name="connsiteX4" fmla="*/ 0 w 2631624"/>
                <a:gd name="connsiteY4" fmla="*/ 886157 h 886157"/>
                <a:gd name="connsiteX5" fmla="*/ 0 w 2631624"/>
                <a:gd name="connsiteY5" fmla="*/ 0 h 886157"/>
                <a:gd name="connsiteX0" fmla="*/ 0 w 2631624"/>
                <a:gd name="connsiteY0" fmla="*/ 10588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6" fmla="*/ 0 w 2631624"/>
                <a:gd name="connsiteY6" fmla="*/ 10588 h 896745"/>
                <a:gd name="connsiteX0" fmla="*/ 0 w 2631624"/>
                <a:gd name="connsiteY0" fmla="*/ 896745 h 896745"/>
                <a:gd name="connsiteX1" fmla="*/ 431384 w 2631624"/>
                <a:gd name="connsiteY1" fmla="*/ 0 h 896745"/>
                <a:gd name="connsiteX2" fmla="*/ 2631624 w 2631624"/>
                <a:gd name="connsiteY2" fmla="*/ 10588 h 896745"/>
                <a:gd name="connsiteX3" fmla="*/ 2631624 w 2631624"/>
                <a:gd name="connsiteY3" fmla="*/ 896745 h 896745"/>
                <a:gd name="connsiteX4" fmla="*/ 416437 w 2631624"/>
                <a:gd name="connsiteY4" fmla="*/ 888512 h 896745"/>
                <a:gd name="connsiteX5" fmla="*/ 0 w 2631624"/>
                <a:gd name="connsiteY5" fmla="*/ 896745 h 896745"/>
                <a:gd name="connsiteX0" fmla="*/ 0 w 2215187"/>
                <a:gd name="connsiteY0" fmla="*/ 888512 h 896745"/>
                <a:gd name="connsiteX1" fmla="*/ 14947 w 2215187"/>
                <a:gd name="connsiteY1" fmla="*/ 0 h 896745"/>
                <a:gd name="connsiteX2" fmla="*/ 2215187 w 2215187"/>
                <a:gd name="connsiteY2" fmla="*/ 10588 h 896745"/>
                <a:gd name="connsiteX3" fmla="*/ 2215187 w 2215187"/>
                <a:gd name="connsiteY3" fmla="*/ 896745 h 896745"/>
                <a:gd name="connsiteX4" fmla="*/ 0 w 2215187"/>
                <a:gd name="connsiteY4" fmla="*/ 888512 h 89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5187" h="896745">
                  <a:moveTo>
                    <a:pt x="0" y="888512"/>
                  </a:moveTo>
                  <a:lnTo>
                    <a:pt x="14947" y="0"/>
                  </a:lnTo>
                  <a:lnTo>
                    <a:pt x="2215187" y="10588"/>
                  </a:lnTo>
                  <a:lnTo>
                    <a:pt x="2215187" y="896745"/>
                  </a:lnTo>
                  <a:lnTo>
                    <a:pt x="0" y="88851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bg1">
                    <a:lumMod val="75000"/>
                    <a:alpha val="50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4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825"/>
            </a:p>
          </p:txBody>
        </p:sp>
        <p:sp>
          <p:nvSpPr>
            <p:cNvPr id="4" name="Oval 3"/>
            <p:cNvSpPr/>
            <p:nvPr/>
          </p:nvSpPr>
          <p:spPr>
            <a:xfrm>
              <a:off x="2270304" y="2274035"/>
              <a:ext cx="2326180" cy="2327505"/>
            </a:xfrm>
            <a:prstGeom prst="ellipse">
              <a:avLst/>
            </a:prstGeom>
            <a:gradFill flip="none" rotWithShape="1">
              <a:gsLst>
                <a:gs pos="0">
                  <a:srgbClr val="159857"/>
                </a:gs>
                <a:gs pos="100000">
                  <a:srgbClr val="155798"/>
                </a:gs>
              </a:gsLst>
              <a:lin ang="2700000" scaled="1"/>
              <a:tileRect/>
            </a:gradFill>
            <a:ln w="12700" cap="rnd">
              <a:gradFill flip="none" rotWithShape="1">
                <a:gsLst>
                  <a:gs pos="0">
                    <a:srgbClr val="159857">
                      <a:alpha val="70000"/>
                    </a:srgbClr>
                  </a:gs>
                  <a:gs pos="100000">
                    <a:srgbClr val="155798">
                      <a:alpha val="70000"/>
                    </a:srgbClr>
                  </a:gs>
                </a:gsLst>
                <a:lin ang="0" scaled="1"/>
                <a:tileRect/>
              </a:gra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60626" y="1905953"/>
            <a:ext cx="87075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04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2702" y="3650763"/>
            <a:ext cx="708659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Web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应用建模</a:t>
            </a:r>
          </a:p>
        </p:txBody>
      </p:sp>
    </p:spTree>
    <p:extLst>
      <p:ext uri="{BB962C8B-B14F-4D97-AF65-F5344CB8AC3E}">
        <p14:creationId xmlns:p14="http://schemas.microsoft.com/office/powerpoint/2010/main" val="49099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326</TotalTime>
  <Words>1130</Words>
  <Application>Microsoft Office PowerPoint</Application>
  <PresentationFormat>宽屏</PresentationFormat>
  <Paragraphs>200</Paragraphs>
  <Slides>34</Slides>
  <Notes>34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8" baseType="lpstr">
      <vt:lpstr>等线</vt:lpstr>
      <vt:lpstr>微软雅黑</vt:lpstr>
      <vt:lpstr>Arial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can li</cp:lastModifiedBy>
  <cp:revision>45</cp:revision>
  <dcterms:created xsi:type="dcterms:W3CDTF">2017-07-22T13:10:04Z</dcterms:created>
  <dcterms:modified xsi:type="dcterms:W3CDTF">2020-06-05T14:33:21Z</dcterms:modified>
</cp:coreProperties>
</file>

<file path=docProps/thumbnail.jpeg>
</file>